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3"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52"/>
    <a:srgbClr val="F7FFFE"/>
    <a:srgbClr val="D9FFFA"/>
    <a:srgbClr val="ABFFF3"/>
    <a:srgbClr val="EFFEFF"/>
    <a:srgbClr val="E0F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1" d="100"/>
          <a:sy n="71" d="100"/>
        </p:scale>
        <p:origin x="2580" y="66"/>
      </p:cViewPr>
      <p:guideLst>
        <p:guide orient="horz" pos="315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ABBE2-E4B7-4332-B545-FCC6A20ABA8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6542644-B388-44B6-9734-7EA01E35FF21}">
      <dgm:prSet phldrT="[Text]"/>
      <dgm:spPr/>
      <dgm:t>
        <a:bodyPr/>
        <a:lstStyle/>
        <a:p>
          <a:r>
            <a:rPr lang="en-US" dirty="0" smtClean="0"/>
            <a:t>Teams Learn</a:t>
          </a:r>
          <a:endParaRPr lang="en-US" dirty="0"/>
        </a:p>
      </dgm:t>
    </dgm:pt>
    <dgm:pt modelId="{68A3A582-4CB3-4710-B9D7-DAD39B0FEC33}" type="parTrans" cxnId="{76308EE5-EF1A-485D-BF72-643723134155}">
      <dgm:prSet/>
      <dgm:spPr/>
      <dgm:t>
        <a:bodyPr/>
        <a:lstStyle/>
        <a:p>
          <a:endParaRPr lang="en-US"/>
        </a:p>
      </dgm:t>
    </dgm:pt>
    <dgm:pt modelId="{BA2F01B0-C976-476C-A3AA-3D79AE891733}" type="sibTrans" cxnId="{76308EE5-EF1A-485D-BF72-643723134155}">
      <dgm:prSet/>
      <dgm:spPr/>
      <dgm:t>
        <a:bodyPr/>
        <a:lstStyle/>
        <a:p>
          <a:endParaRPr lang="en-US" b="1"/>
        </a:p>
      </dgm:t>
    </dgm:pt>
    <dgm:pt modelId="{ED2F8097-AD97-4B5B-B2BA-D9B46BCBCD65}">
      <dgm:prSet phldrT="[Text]"/>
      <dgm:spPr/>
      <dgm:t>
        <a:bodyPr/>
        <a:lstStyle/>
        <a:p>
          <a:r>
            <a:rPr lang="en-US" dirty="0" smtClean="0"/>
            <a:t>Change in Processes</a:t>
          </a:r>
          <a:endParaRPr lang="en-US" dirty="0"/>
        </a:p>
      </dgm:t>
    </dgm:pt>
    <dgm:pt modelId="{94868CD7-9B2F-464A-97D5-13F928AB43E0}" type="parTrans" cxnId="{4D044B85-3D7D-410F-8EE6-1027120E9385}">
      <dgm:prSet/>
      <dgm:spPr/>
      <dgm:t>
        <a:bodyPr/>
        <a:lstStyle/>
        <a:p>
          <a:endParaRPr lang="en-US"/>
        </a:p>
      </dgm:t>
    </dgm:pt>
    <dgm:pt modelId="{DE66735F-7E3C-4B1C-82C1-F2A0B83668D0}" type="sibTrans" cxnId="{4D044B85-3D7D-410F-8EE6-1027120E9385}">
      <dgm:prSet/>
      <dgm:spPr/>
      <dgm:t>
        <a:bodyPr/>
        <a:lstStyle/>
        <a:p>
          <a:endParaRPr lang="en-US"/>
        </a:p>
      </dgm:t>
    </dgm:pt>
    <dgm:pt modelId="{93E6C5D9-2DAF-478C-85F3-5AA1F638D0AC}">
      <dgm:prSet phldrT="[Text]"/>
      <dgm:spPr/>
      <dgm:t>
        <a:bodyPr/>
        <a:lstStyle/>
        <a:p>
          <a:r>
            <a:rPr lang="en-US" dirty="0" smtClean="0"/>
            <a:t>Change in patient outcomes </a:t>
          </a:r>
          <a:endParaRPr lang="en-US" dirty="0"/>
        </a:p>
      </dgm:t>
    </dgm:pt>
    <dgm:pt modelId="{A99F578C-3049-460E-B5B6-9DB9C44F93D9}" type="parTrans" cxnId="{A4B454A5-22C8-4903-9863-B555A56210A9}">
      <dgm:prSet/>
      <dgm:spPr/>
      <dgm:t>
        <a:bodyPr/>
        <a:lstStyle/>
        <a:p>
          <a:endParaRPr lang="en-US"/>
        </a:p>
      </dgm:t>
    </dgm:pt>
    <dgm:pt modelId="{FB3C2787-EED0-4320-813D-2C6961F60C0D}" type="sibTrans" cxnId="{A4B454A5-22C8-4903-9863-B555A56210A9}">
      <dgm:prSet/>
      <dgm:spPr/>
      <dgm:t>
        <a:bodyPr/>
        <a:lstStyle/>
        <a:p>
          <a:endParaRPr lang="en-US"/>
        </a:p>
      </dgm:t>
    </dgm:pt>
    <dgm:pt modelId="{9953A4BC-00CA-414B-A884-7233FFCFE2D1}">
      <dgm:prSet phldrT="[Text]"/>
      <dgm:spPr/>
      <dgm:t>
        <a:bodyPr/>
        <a:lstStyle/>
        <a:p>
          <a:r>
            <a:rPr lang="en-US" dirty="0" smtClean="0"/>
            <a:t>Change in service use / costs</a:t>
          </a:r>
          <a:endParaRPr lang="en-US" dirty="0"/>
        </a:p>
      </dgm:t>
    </dgm:pt>
    <dgm:pt modelId="{05331285-0303-43C9-B50B-7F612B6E1316}" type="parTrans" cxnId="{98A369A5-2673-44DC-87D7-BD69E004D3BE}">
      <dgm:prSet/>
      <dgm:spPr/>
      <dgm:t>
        <a:bodyPr/>
        <a:lstStyle/>
        <a:p>
          <a:endParaRPr lang="en-US"/>
        </a:p>
      </dgm:t>
    </dgm:pt>
    <dgm:pt modelId="{1F513A69-7091-4A2E-8692-D907110F8D21}" type="sibTrans" cxnId="{98A369A5-2673-44DC-87D7-BD69E004D3BE}">
      <dgm:prSet/>
      <dgm:spPr/>
      <dgm:t>
        <a:bodyPr/>
        <a:lstStyle/>
        <a:p>
          <a:endParaRPr lang="en-US"/>
        </a:p>
      </dgm:t>
    </dgm:pt>
    <dgm:pt modelId="{603A6073-275F-4118-9264-F3F572488D6F}" type="pres">
      <dgm:prSet presAssocID="{C73ABBE2-E4B7-4332-B545-FCC6A20ABA8F}" presName="cycle" presStyleCnt="0">
        <dgm:presLayoutVars>
          <dgm:dir/>
          <dgm:resizeHandles val="exact"/>
        </dgm:presLayoutVars>
      </dgm:prSet>
      <dgm:spPr/>
      <dgm:t>
        <a:bodyPr/>
        <a:lstStyle/>
        <a:p>
          <a:endParaRPr lang="en-US"/>
        </a:p>
      </dgm:t>
    </dgm:pt>
    <dgm:pt modelId="{8FF2D8E4-1C75-4DAC-A2D3-41F9DCF6AB40}" type="pres">
      <dgm:prSet presAssocID="{26542644-B388-44B6-9734-7EA01E35FF21}" presName="node" presStyleLbl="node1" presStyleIdx="0" presStyleCnt="4">
        <dgm:presLayoutVars>
          <dgm:bulletEnabled val="1"/>
        </dgm:presLayoutVars>
      </dgm:prSet>
      <dgm:spPr/>
      <dgm:t>
        <a:bodyPr/>
        <a:lstStyle/>
        <a:p>
          <a:endParaRPr lang="en-US"/>
        </a:p>
      </dgm:t>
    </dgm:pt>
    <dgm:pt modelId="{776488FD-D7F0-4CA6-990E-A1AB08EA2585}" type="pres">
      <dgm:prSet presAssocID="{26542644-B388-44B6-9734-7EA01E35FF21}" presName="spNode" presStyleCnt="0"/>
      <dgm:spPr/>
    </dgm:pt>
    <dgm:pt modelId="{221329DF-B109-4961-9138-0B4D738B6D29}" type="pres">
      <dgm:prSet presAssocID="{BA2F01B0-C976-476C-A3AA-3D79AE891733}" presName="sibTrans" presStyleLbl="sibTrans1D1" presStyleIdx="0" presStyleCnt="4"/>
      <dgm:spPr/>
      <dgm:t>
        <a:bodyPr/>
        <a:lstStyle/>
        <a:p>
          <a:endParaRPr lang="en-US"/>
        </a:p>
      </dgm:t>
    </dgm:pt>
    <dgm:pt modelId="{FC46492F-4724-40E8-B945-FD3D1425B4E3}" type="pres">
      <dgm:prSet presAssocID="{ED2F8097-AD97-4B5B-B2BA-D9B46BCBCD65}" presName="node" presStyleLbl="node1" presStyleIdx="1" presStyleCnt="4">
        <dgm:presLayoutVars>
          <dgm:bulletEnabled val="1"/>
        </dgm:presLayoutVars>
      </dgm:prSet>
      <dgm:spPr/>
      <dgm:t>
        <a:bodyPr/>
        <a:lstStyle/>
        <a:p>
          <a:endParaRPr lang="en-US"/>
        </a:p>
      </dgm:t>
    </dgm:pt>
    <dgm:pt modelId="{603DF3F3-7572-4763-AF5A-AA41F55F8C97}" type="pres">
      <dgm:prSet presAssocID="{ED2F8097-AD97-4B5B-B2BA-D9B46BCBCD65}" presName="spNode" presStyleCnt="0"/>
      <dgm:spPr/>
    </dgm:pt>
    <dgm:pt modelId="{6D61B2EE-A11E-4AFE-ABF5-066C3DBC3DDB}" type="pres">
      <dgm:prSet presAssocID="{DE66735F-7E3C-4B1C-82C1-F2A0B83668D0}" presName="sibTrans" presStyleLbl="sibTrans1D1" presStyleIdx="1" presStyleCnt="4"/>
      <dgm:spPr/>
      <dgm:t>
        <a:bodyPr/>
        <a:lstStyle/>
        <a:p>
          <a:endParaRPr lang="en-US"/>
        </a:p>
      </dgm:t>
    </dgm:pt>
    <dgm:pt modelId="{35863550-2A0D-4127-B4D1-26E00A2AB631}" type="pres">
      <dgm:prSet presAssocID="{93E6C5D9-2DAF-478C-85F3-5AA1F638D0AC}" presName="node" presStyleLbl="node1" presStyleIdx="2" presStyleCnt="4">
        <dgm:presLayoutVars>
          <dgm:bulletEnabled val="1"/>
        </dgm:presLayoutVars>
      </dgm:prSet>
      <dgm:spPr/>
      <dgm:t>
        <a:bodyPr/>
        <a:lstStyle/>
        <a:p>
          <a:endParaRPr lang="en-US"/>
        </a:p>
      </dgm:t>
    </dgm:pt>
    <dgm:pt modelId="{48F7292E-40B6-4BEB-83E0-0E154320181C}" type="pres">
      <dgm:prSet presAssocID="{93E6C5D9-2DAF-478C-85F3-5AA1F638D0AC}" presName="spNode" presStyleCnt="0"/>
      <dgm:spPr/>
    </dgm:pt>
    <dgm:pt modelId="{B80F1FF3-36BB-4927-933D-1ED4AFC25B0A}" type="pres">
      <dgm:prSet presAssocID="{FB3C2787-EED0-4320-813D-2C6961F60C0D}" presName="sibTrans" presStyleLbl="sibTrans1D1" presStyleIdx="2" presStyleCnt="4"/>
      <dgm:spPr/>
      <dgm:t>
        <a:bodyPr/>
        <a:lstStyle/>
        <a:p>
          <a:endParaRPr lang="en-US"/>
        </a:p>
      </dgm:t>
    </dgm:pt>
    <dgm:pt modelId="{EDA6736B-3493-4C7D-B41C-7FBF3C46B08D}" type="pres">
      <dgm:prSet presAssocID="{9953A4BC-00CA-414B-A884-7233FFCFE2D1}" presName="node" presStyleLbl="node1" presStyleIdx="3" presStyleCnt="4">
        <dgm:presLayoutVars>
          <dgm:bulletEnabled val="1"/>
        </dgm:presLayoutVars>
      </dgm:prSet>
      <dgm:spPr/>
      <dgm:t>
        <a:bodyPr/>
        <a:lstStyle/>
        <a:p>
          <a:endParaRPr lang="en-US"/>
        </a:p>
      </dgm:t>
    </dgm:pt>
    <dgm:pt modelId="{3F116A85-EA93-4322-90EC-A5BF77352A98}" type="pres">
      <dgm:prSet presAssocID="{9953A4BC-00CA-414B-A884-7233FFCFE2D1}" presName="spNode" presStyleCnt="0"/>
      <dgm:spPr/>
    </dgm:pt>
    <dgm:pt modelId="{3591F60B-2590-4D2C-B8B7-4A0F3B8BBA21}" type="pres">
      <dgm:prSet presAssocID="{1F513A69-7091-4A2E-8692-D907110F8D21}" presName="sibTrans" presStyleLbl="sibTrans1D1" presStyleIdx="3" presStyleCnt="4"/>
      <dgm:spPr/>
      <dgm:t>
        <a:bodyPr/>
        <a:lstStyle/>
        <a:p>
          <a:endParaRPr lang="en-US"/>
        </a:p>
      </dgm:t>
    </dgm:pt>
  </dgm:ptLst>
  <dgm:cxnLst>
    <dgm:cxn modelId="{72187696-A50B-4A4D-A35B-35D6992B4A96}" type="presOf" srcId="{ED2F8097-AD97-4B5B-B2BA-D9B46BCBCD65}" destId="{FC46492F-4724-40E8-B945-FD3D1425B4E3}" srcOrd="0" destOrd="0" presId="urn:microsoft.com/office/officeart/2005/8/layout/cycle5"/>
    <dgm:cxn modelId="{A1D30D2B-25B3-4EAE-91DF-517CC071F061}" type="presOf" srcId="{C73ABBE2-E4B7-4332-B545-FCC6A20ABA8F}" destId="{603A6073-275F-4118-9264-F3F572488D6F}" srcOrd="0" destOrd="0" presId="urn:microsoft.com/office/officeart/2005/8/layout/cycle5"/>
    <dgm:cxn modelId="{780B75A4-9C74-4D1D-B098-1A5411A2776C}" type="presOf" srcId="{26542644-B388-44B6-9734-7EA01E35FF21}" destId="{8FF2D8E4-1C75-4DAC-A2D3-41F9DCF6AB40}" srcOrd="0" destOrd="0" presId="urn:microsoft.com/office/officeart/2005/8/layout/cycle5"/>
    <dgm:cxn modelId="{79D40025-647B-4392-AE65-843CEA9CEA7C}" type="presOf" srcId="{FB3C2787-EED0-4320-813D-2C6961F60C0D}" destId="{B80F1FF3-36BB-4927-933D-1ED4AFC25B0A}" srcOrd="0" destOrd="0" presId="urn:microsoft.com/office/officeart/2005/8/layout/cycle5"/>
    <dgm:cxn modelId="{A4B454A5-22C8-4903-9863-B555A56210A9}" srcId="{C73ABBE2-E4B7-4332-B545-FCC6A20ABA8F}" destId="{93E6C5D9-2DAF-478C-85F3-5AA1F638D0AC}" srcOrd="2" destOrd="0" parTransId="{A99F578C-3049-460E-B5B6-9DB9C44F93D9}" sibTransId="{FB3C2787-EED0-4320-813D-2C6961F60C0D}"/>
    <dgm:cxn modelId="{4F370500-75E2-4E68-AD45-2DF0D10A5FE9}" type="presOf" srcId="{1F513A69-7091-4A2E-8692-D907110F8D21}" destId="{3591F60B-2590-4D2C-B8B7-4A0F3B8BBA21}" srcOrd="0" destOrd="0" presId="urn:microsoft.com/office/officeart/2005/8/layout/cycle5"/>
    <dgm:cxn modelId="{76308EE5-EF1A-485D-BF72-643723134155}" srcId="{C73ABBE2-E4B7-4332-B545-FCC6A20ABA8F}" destId="{26542644-B388-44B6-9734-7EA01E35FF21}" srcOrd="0" destOrd="0" parTransId="{68A3A582-4CB3-4710-B9D7-DAD39B0FEC33}" sibTransId="{BA2F01B0-C976-476C-A3AA-3D79AE891733}"/>
    <dgm:cxn modelId="{A27176BB-1D8C-4380-BD6B-74288A851D6F}" type="presOf" srcId="{BA2F01B0-C976-476C-A3AA-3D79AE891733}" destId="{221329DF-B109-4961-9138-0B4D738B6D29}" srcOrd="0" destOrd="0" presId="urn:microsoft.com/office/officeart/2005/8/layout/cycle5"/>
    <dgm:cxn modelId="{EBBB5FE6-880E-471B-8814-7ABB8AA9E15C}" type="presOf" srcId="{93E6C5D9-2DAF-478C-85F3-5AA1F638D0AC}" destId="{35863550-2A0D-4127-B4D1-26E00A2AB631}" srcOrd="0" destOrd="0" presId="urn:microsoft.com/office/officeart/2005/8/layout/cycle5"/>
    <dgm:cxn modelId="{4D044B85-3D7D-410F-8EE6-1027120E9385}" srcId="{C73ABBE2-E4B7-4332-B545-FCC6A20ABA8F}" destId="{ED2F8097-AD97-4B5B-B2BA-D9B46BCBCD65}" srcOrd="1" destOrd="0" parTransId="{94868CD7-9B2F-464A-97D5-13F928AB43E0}" sibTransId="{DE66735F-7E3C-4B1C-82C1-F2A0B83668D0}"/>
    <dgm:cxn modelId="{98A369A5-2673-44DC-87D7-BD69E004D3BE}" srcId="{C73ABBE2-E4B7-4332-B545-FCC6A20ABA8F}" destId="{9953A4BC-00CA-414B-A884-7233FFCFE2D1}" srcOrd="3" destOrd="0" parTransId="{05331285-0303-43C9-B50B-7F612B6E1316}" sibTransId="{1F513A69-7091-4A2E-8692-D907110F8D21}"/>
    <dgm:cxn modelId="{146C26E7-07CE-4430-9D5F-8BA44AA426F2}" type="presOf" srcId="{9953A4BC-00CA-414B-A884-7233FFCFE2D1}" destId="{EDA6736B-3493-4C7D-B41C-7FBF3C46B08D}" srcOrd="0" destOrd="0" presId="urn:microsoft.com/office/officeart/2005/8/layout/cycle5"/>
    <dgm:cxn modelId="{F4343931-AFBC-463A-8951-814ADD5D8A72}" type="presOf" srcId="{DE66735F-7E3C-4B1C-82C1-F2A0B83668D0}" destId="{6D61B2EE-A11E-4AFE-ABF5-066C3DBC3DDB}" srcOrd="0" destOrd="0" presId="urn:microsoft.com/office/officeart/2005/8/layout/cycle5"/>
    <dgm:cxn modelId="{D3D46F95-A4B0-41DE-B24F-9C883615ED25}" type="presParOf" srcId="{603A6073-275F-4118-9264-F3F572488D6F}" destId="{8FF2D8E4-1C75-4DAC-A2D3-41F9DCF6AB40}" srcOrd="0" destOrd="0" presId="urn:microsoft.com/office/officeart/2005/8/layout/cycle5"/>
    <dgm:cxn modelId="{BB8970C8-23DF-4EF0-A4FA-5D29E0A484EE}" type="presParOf" srcId="{603A6073-275F-4118-9264-F3F572488D6F}" destId="{776488FD-D7F0-4CA6-990E-A1AB08EA2585}" srcOrd="1" destOrd="0" presId="urn:microsoft.com/office/officeart/2005/8/layout/cycle5"/>
    <dgm:cxn modelId="{DD753C0A-C89A-4CB5-B291-7506D0F139F3}" type="presParOf" srcId="{603A6073-275F-4118-9264-F3F572488D6F}" destId="{221329DF-B109-4961-9138-0B4D738B6D29}" srcOrd="2" destOrd="0" presId="urn:microsoft.com/office/officeart/2005/8/layout/cycle5"/>
    <dgm:cxn modelId="{2F307B4C-810D-4DB1-871B-ABCDB8834060}" type="presParOf" srcId="{603A6073-275F-4118-9264-F3F572488D6F}" destId="{FC46492F-4724-40E8-B945-FD3D1425B4E3}" srcOrd="3" destOrd="0" presId="urn:microsoft.com/office/officeart/2005/8/layout/cycle5"/>
    <dgm:cxn modelId="{CA55B249-F6CC-46A5-8AC8-72D17A7EF02C}" type="presParOf" srcId="{603A6073-275F-4118-9264-F3F572488D6F}" destId="{603DF3F3-7572-4763-AF5A-AA41F55F8C97}" srcOrd="4" destOrd="0" presId="urn:microsoft.com/office/officeart/2005/8/layout/cycle5"/>
    <dgm:cxn modelId="{C8ACB002-E63C-458C-871C-02E4003F1458}" type="presParOf" srcId="{603A6073-275F-4118-9264-F3F572488D6F}" destId="{6D61B2EE-A11E-4AFE-ABF5-066C3DBC3DDB}" srcOrd="5" destOrd="0" presId="urn:microsoft.com/office/officeart/2005/8/layout/cycle5"/>
    <dgm:cxn modelId="{1C2A0E72-322C-43E4-891E-F9ADECCEF81D}" type="presParOf" srcId="{603A6073-275F-4118-9264-F3F572488D6F}" destId="{35863550-2A0D-4127-B4D1-26E00A2AB631}" srcOrd="6" destOrd="0" presId="urn:microsoft.com/office/officeart/2005/8/layout/cycle5"/>
    <dgm:cxn modelId="{938049A6-45A6-4AEA-A5D6-C594878E8943}" type="presParOf" srcId="{603A6073-275F-4118-9264-F3F572488D6F}" destId="{48F7292E-40B6-4BEB-83E0-0E154320181C}" srcOrd="7" destOrd="0" presId="urn:microsoft.com/office/officeart/2005/8/layout/cycle5"/>
    <dgm:cxn modelId="{A007A782-E4F5-4DE9-91A1-F763902160FB}" type="presParOf" srcId="{603A6073-275F-4118-9264-F3F572488D6F}" destId="{B80F1FF3-36BB-4927-933D-1ED4AFC25B0A}" srcOrd="8" destOrd="0" presId="urn:microsoft.com/office/officeart/2005/8/layout/cycle5"/>
    <dgm:cxn modelId="{B35F3E15-CDE8-4396-AF45-6C6B3711716A}" type="presParOf" srcId="{603A6073-275F-4118-9264-F3F572488D6F}" destId="{EDA6736B-3493-4C7D-B41C-7FBF3C46B08D}" srcOrd="9" destOrd="0" presId="urn:microsoft.com/office/officeart/2005/8/layout/cycle5"/>
    <dgm:cxn modelId="{11CEC86E-7B96-4DFB-9E20-7649FB625D42}" type="presParOf" srcId="{603A6073-275F-4118-9264-F3F572488D6F}" destId="{3F116A85-EA93-4322-90EC-A5BF77352A98}" srcOrd="10" destOrd="0" presId="urn:microsoft.com/office/officeart/2005/8/layout/cycle5"/>
    <dgm:cxn modelId="{6DAB5203-CED3-4343-BE81-863A167940D1}" type="presParOf" srcId="{603A6073-275F-4118-9264-F3F572488D6F}" destId="{3591F60B-2590-4D2C-B8B7-4A0F3B8BBA2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2D8E4-1C75-4DAC-A2D3-41F9DCF6AB40}">
      <dsp:nvSpPr>
        <dsp:cNvPr id="0" name=""/>
        <dsp:cNvSpPr/>
      </dsp:nvSpPr>
      <dsp:spPr>
        <a:xfrm>
          <a:off x="805975" y="328577"/>
          <a:ext cx="749476" cy="487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Teams Learn</a:t>
          </a:r>
          <a:endParaRPr lang="en-US" sz="800" kern="1200" dirty="0"/>
        </a:p>
      </dsp:txBody>
      <dsp:txXfrm>
        <a:off x="829756" y="352358"/>
        <a:ext cx="701914" cy="439597"/>
      </dsp:txXfrm>
    </dsp:sp>
    <dsp:sp modelId="{221329DF-B109-4961-9138-0B4D738B6D29}">
      <dsp:nvSpPr>
        <dsp:cNvPr id="0" name=""/>
        <dsp:cNvSpPr/>
      </dsp:nvSpPr>
      <dsp:spPr>
        <a:xfrm>
          <a:off x="375089" y="572157"/>
          <a:ext cx="1611247" cy="1611247"/>
        </a:xfrm>
        <a:custGeom>
          <a:avLst/>
          <a:gdLst/>
          <a:ahLst/>
          <a:cxnLst/>
          <a:rect l="0" t="0" r="0" b="0"/>
          <a:pathLst>
            <a:path>
              <a:moveTo>
                <a:pt x="1284053" y="157446"/>
              </a:moveTo>
              <a:arcTo wR="805623" hR="805623" stAng="18385897" swAng="16354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C46492F-4724-40E8-B945-FD3D1425B4E3}">
      <dsp:nvSpPr>
        <dsp:cNvPr id="0" name=""/>
        <dsp:cNvSpPr/>
      </dsp:nvSpPr>
      <dsp:spPr>
        <a:xfrm>
          <a:off x="1611598" y="1134201"/>
          <a:ext cx="749476" cy="487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Change in Processes</a:t>
          </a:r>
          <a:endParaRPr lang="en-US" sz="800" kern="1200" dirty="0"/>
        </a:p>
      </dsp:txBody>
      <dsp:txXfrm>
        <a:off x="1635379" y="1157982"/>
        <a:ext cx="701914" cy="439597"/>
      </dsp:txXfrm>
    </dsp:sp>
    <dsp:sp modelId="{6D61B2EE-A11E-4AFE-ABF5-066C3DBC3DDB}">
      <dsp:nvSpPr>
        <dsp:cNvPr id="0" name=""/>
        <dsp:cNvSpPr/>
      </dsp:nvSpPr>
      <dsp:spPr>
        <a:xfrm>
          <a:off x="375089" y="572157"/>
          <a:ext cx="1611247" cy="1611247"/>
        </a:xfrm>
        <a:custGeom>
          <a:avLst/>
          <a:gdLst/>
          <a:ahLst/>
          <a:cxnLst/>
          <a:rect l="0" t="0" r="0" b="0"/>
          <a:pathLst>
            <a:path>
              <a:moveTo>
                <a:pt x="1527790" y="1162701"/>
              </a:moveTo>
              <a:arcTo wR="805623" hR="805623" stAng="1578616" swAng="16354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5863550-2A0D-4127-B4D1-26E00A2AB631}">
      <dsp:nvSpPr>
        <dsp:cNvPr id="0" name=""/>
        <dsp:cNvSpPr/>
      </dsp:nvSpPr>
      <dsp:spPr>
        <a:xfrm>
          <a:off x="805975" y="1939824"/>
          <a:ext cx="749476" cy="487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Change in patient outcomes </a:t>
          </a:r>
          <a:endParaRPr lang="en-US" sz="800" kern="1200" dirty="0"/>
        </a:p>
      </dsp:txBody>
      <dsp:txXfrm>
        <a:off x="829756" y="1963605"/>
        <a:ext cx="701914" cy="439597"/>
      </dsp:txXfrm>
    </dsp:sp>
    <dsp:sp modelId="{B80F1FF3-36BB-4927-933D-1ED4AFC25B0A}">
      <dsp:nvSpPr>
        <dsp:cNvPr id="0" name=""/>
        <dsp:cNvSpPr/>
      </dsp:nvSpPr>
      <dsp:spPr>
        <a:xfrm>
          <a:off x="375089" y="572157"/>
          <a:ext cx="1611247" cy="1611247"/>
        </a:xfrm>
        <a:custGeom>
          <a:avLst/>
          <a:gdLst/>
          <a:ahLst/>
          <a:cxnLst/>
          <a:rect l="0" t="0" r="0" b="0"/>
          <a:pathLst>
            <a:path>
              <a:moveTo>
                <a:pt x="327193" y="1453801"/>
              </a:moveTo>
              <a:arcTo wR="805623" hR="805623" stAng="7585897" swAng="16354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DA6736B-3493-4C7D-B41C-7FBF3C46B08D}">
      <dsp:nvSpPr>
        <dsp:cNvPr id="0" name=""/>
        <dsp:cNvSpPr/>
      </dsp:nvSpPr>
      <dsp:spPr>
        <a:xfrm>
          <a:off x="351" y="1134201"/>
          <a:ext cx="749476" cy="487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Change in service use / costs</a:t>
          </a:r>
          <a:endParaRPr lang="en-US" sz="800" kern="1200" dirty="0"/>
        </a:p>
      </dsp:txBody>
      <dsp:txXfrm>
        <a:off x="24132" y="1157982"/>
        <a:ext cx="701914" cy="439597"/>
      </dsp:txXfrm>
    </dsp:sp>
    <dsp:sp modelId="{3591F60B-2590-4D2C-B8B7-4A0F3B8BBA21}">
      <dsp:nvSpPr>
        <dsp:cNvPr id="0" name=""/>
        <dsp:cNvSpPr/>
      </dsp:nvSpPr>
      <dsp:spPr>
        <a:xfrm>
          <a:off x="375089" y="572157"/>
          <a:ext cx="1611247" cy="1611247"/>
        </a:xfrm>
        <a:custGeom>
          <a:avLst/>
          <a:gdLst/>
          <a:ahLst/>
          <a:cxnLst/>
          <a:rect l="0" t="0" r="0" b="0"/>
          <a:pathLst>
            <a:path>
              <a:moveTo>
                <a:pt x="83456" y="448545"/>
              </a:moveTo>
              <a:arcTo wR="805623" hR="805623" stAng="12378616" swAng="16354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B163F-7245-4213-9777-F36C28E8AC6C}" type="datetimeFigureOut">
              <a:rPr lang="en-IE" smtClean="0"/>
              <a:t>24/09/2023</a:t>
            </a:fld>
            <a:endParaRPr lang="en-IE"/>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5F2E6-AA39-491C-A21F-AC47D799C19E}" type="slidenum">
              <a:rPr lang="en-IE" smtClean="0"/>
              <a:t>‹#›</a:t>
            </a:fld>
            <a:endParaRPr lang="en-IE"/>
          </a:p>
        </p:txBody>
      </p:sp>
    </p:spTree>
    <p:extLst>
      <p:ext uri="{BB962C8B-B14F-4D97-AF65-F5344CB8AC3E}">
        <p14:creationId xmlns:p14="http://schemas.microsoft.com/office/powerpoint/2010/main" val="322228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2FCF5A-9A42-469D-A247-535091E1FCE9}" type="datetimeFigureOut">
              <a:rPr lang="en-IE" smtClean="0"/>
              <a:t>24/09/2023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EA45233-DDE3-4E2D-AFB0-44AEA427AD8F}" type="slidenum">
              <a:rPr lang="en-IE" smtClean="0"/>
              <a:t>‹#›</a:t>
            </a:fld>
            <a:endParaRPr lang="en-IE"/>
          </a:p>
        </p:txBody>
      </p:sp>
    </p:spTree>
    <p:extLst>
      <p:ext uri="{BB962C8B-B14F-4D97-AF65-F5344CB8AC3E}">
        <p14:creationId xmlns:p14="http://schemas.microsoft.com/office/powerpoint/2010/main" val="395472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2FCF5A-9A42-469D-A247-535091E1FCE9}" type="datetimeFigureOut">
              <a:rPr lang="en-IE" smtClean="0"/>
              <a:t>24/09/2023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EA45233-DDE3-4E2D-AFB0-44AEA427AD8F}" type="slidenum">
              <a:rPr lang="en-IE" smtClean="0"/>
              <a:t>‹#›</a:t>
            </a:fld>
            <a:endParaRPr lang="en-IE"/>
          </a:p>
        </p:txBody>
      </p:sp>
    </p:spTree>
    <p:extLst>
      <p:ext uri="{BB962C8B-B14F-4D97-AF65-F5344CB8AC3E}">
        <p14:creationId xmlns:p14="http://schemas.microsoft.com/office/powerpoint/2010/main" val="72193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2FCF5A-9A42-469D-A247-535091E1FCE9}" type="datetimeFigureOut">
              <a:rPr lang="en-IE" smtClean="0"/>
              <a:t>24/09/2023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EA45233-DDE3-4E2D-AFB0-44AEA427AD8F}" type="slidenum">
              <a:rPr lang="en-IE" smtClean="0"/>
              <a:t>‹#›</a:t>
            </a:fld>
            <a:endParaRPr lang="en-IE"/>
          </a:p>
        </p:txBody>
      </p:sp>
    </p:spTree>
    <p:extLst>
      <p:ext uri="{BB962C8B-B14F-4D97-AF65-F5344CB8AC3E}">
        <p14:creationId xmlns:p14="http://schemas.microsoft.com/office/powerpoint/2010/main" val="34126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2FCF5A-9A42-469D-A247-535091E1FCE9}" type="datetimeFigureOut">
              <a:rPr lang="en-IE" smtClean="0"/>
              <a:t>24/09/2023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EA45233-DDE3-4E2D-AFB0-44AEA427AD8F}" type="slidenum">
              <a:rPr lang="en-IE" smtClean="0"/>
              <a:t>‹#›</a:t>
            </a:fld>
            <a:endParaRPr lang="en-IE"/>
          </a:p>
        </p:txBody>
      </p:sp>
    </p:spTree>
    <p:extLst>
      <p:ext uri="{BB962C8B-B14F-4D97-AF65-F5344CB8AC3E}">
        <p14:creationId xmlns:p14="http://schemas.microsoft.com/office/powerpoint/2010/main" val="359321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2FCF5A-9A42-469D-A247-535091E1FCE9}" type="datetimeFigureOut">
              <a:rPr lang="en-IE" smtClean="0"/>
              <a:t>24/09/2023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EA45233-DDE3-4E2D-AFB0-44AEA427AD8F}" type="slidenum">
              <a:rPr lang="en-IE" smtClean="0"/>
              <a:t>‹#›</a:t>
            </a:fld>
            <a:endParaRPr lang="en-IE"/>
          </a:p>
        </p:txBody>
      </p:sp>
    </p:spTree>
    <p:extLst>
      <p:ext uri="{BB962C8B-B14F-4D97-AF65-F5344CB8AC3E}">
        <p14:creationId xmlns:p14="http://schemas.microsoft.com/office/powerpoint/2010/main" val="58548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2FCF5A-9A42-469D-A247-535091E1FCE9}" type="datetimeFigureOut">
              <a:rPr lang="en-IE" smtClean="0"/>
              <a:t>24/09/2023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EA45233-DDE3-4E2D-AFB0-44AEA427AD8F}" type="slidenum">
              <a:rPr lang="en-IE" smtClean="0"/>
              <a:t>‹#›</a:t>
            </a:fld>
            <a:endParaRPr lang="en-IE"/>
          </a:p>
        </p:txBody>
      </p:sp>
    </p:spTree>
    <p:extLst>
      <p:ext uri="{BB962C8B-B14F-4D97-AF65-F5344CB8AC3E}">
        <p14:creationId xmlns:p14="http://schemas.microsoft.com/office/powerpoint/2010/main" val="26267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2FCF5A-9A42-469D-A247-535091E1FCE9}" type="datetimeFigureOut">
              <a:rPr lang="en-IE" smtClean="0"/>
              <a:t>24/09/2023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EA45233-DDE3-4E2D-AFB0-44AEA427AD8F}" type="slidenum">
              <a:rPr lang="en-IE" smtClean="0"/>
              <a:t>‹#›</a:t>
            </a:fld>
            <a:endParaRPr lang="en-IE"/>
          </a:p>
        </p:txBody>
      </p:sp>
    </p:spTree>
    <p:extLst>
      <p:ext uri="{BB962C8B-B14F-4D97-AF65-F5344CB8AC3E}">
        <p14:creationId xmlns:p14="http://schemas.microsoft.com/office/powerpoint/2010/main" val="275764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2FCF5A-9A42-469D-A247-535091E1FCE9}" type="datetimeFigureOut">
              <a:rPr lang="en-IE" smtClean="0"/>
              <a:t>24/09/2023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EA45233-DDE3-4E2D-AFB0-44AEA427AD8F}" type="slidenum">
              <a:rPr lang="en-IE" smtClean="0"/>
              <a:t>‹#›</a:t>
            </a:fld>
            <a:endParaRPr lang="en-IE"/>
          </a:p>
        </p:txBody>
      </p:sp>
    </p:spTree>
    <p:extLst>
      <p:ext uri="{BB962C8B-B14F-4D97-AF65-F5344CB8AC3E}">
        <p14:creationId xmlns:p14="http://schemas.microsoft.com/office/powerpoint/2010/main" val="272127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FCF5A-9A42-469D-A247-535091E1FCE9}" type="datetimeFigureOut">
              <a:rPr lang="en-IE" smtClean="0"/>
              <a:t>24/09/2023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EA45233-DDE3-4E2D-AFB0-44AEA427AD8F}" type="slidenum">
              <a:rPr lang="en-IE" smtClean="0"/>
              <a:t>‹#›</a:t>
            </a:fld>
            <a:endParaRPr lang="en-IE"/>
          </a:p>
        </p:txBody>
      </p:sp>
    </p:spTree>
    <p:extLst>
      <p:ext uri="{BB962C8B-B14F-4D97-AF65-F5344CB8AC3E}">
        <p14:creationId xmlns:p14="http://schemas.microsoft.com/office/powerpoint/2010/main" val="416264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52FCF5A-9A42-469D-A247-535091E1FCE9}" type="datetimeFigureOut">
              <a:rPr lang="en-IE" smtClean="0"/>
              <a:t>24/09/2023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EA45233-DDE3-4E2D-AFB0-44AEA427AD8F}" type="slidenum">
              <a:rPr lang="en-IE" smtClean="0"/>
              <a:t>‹#›</a:t>
            </a:fld>
            <a:endParaRPr lang="en-IE"/>
          </a:p>
        </p:txBody>
      </p:sp>
    </p:spTree>
    <p:extLst>
      <p:ext uri="{BB962C8B-B14F-4D97-AF65-F5344CB8AC3E}">
        <p14:creationId xmlns:p14="http://schemas.microsoft.com/office/powerpoint/2010/main" val="158636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52FCF5A-9A42-469D-A247-535091E1FCE9}" type="datetimeFigureOut">
              <a:rPr lang="en-IE" smtClean="0"/>
              <a:t>24/09/2023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EA45233-DDE3-4E2D-AFB0-44AEA427AD8F}" type="slidenum">
              <a:rPr lang="en-IE" smtClean="0"/>
              <a:t>‹#›</a:t>
            </a:fld>
            <a:endParaRPr lang="en-IE"/>
          </a:p>
        </p:txBody>
      </p:sp>
    </p:spTree>
    <p:extLst>
      <p:ext uri="{BB962C8B-B14F-4D97-AF65-F5344CB8AC3E}">
        <p14:creationId xmlns:p14="http://schemas.microsoft.com/office/powerpoint/2010/main" val="84535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52FCF5A-9A42-469D-A247-535091E1FCE9}" type="datetimeFigureOut">
              <a:rPr lang="en-IE" smtClean="0"/>
              <a:t>24/09/2023</a:t>
            </a:fld>
            <a:endParaRPr lang="en-I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EA45233-DDE3-4E2D-AFB0-44AEA427AD8F}" type="slidenum">
              <a:rPr lang="en-IE" smtClean="0"/>
              <a:t>‹#›</a:t>
            </a:fld>
            <a:endParaRPr lang="en-IE"/>
          </a:p>
        </p:txBody>
      </p:sp>
    </p:spTree>
    <p:extLst>
      <p:ext uri="{BB962C8B-B14F-4D97-AF65-F5344CB8AC3E}">
        <p14:creationId xmlns:p14="http://schemas.microsoft.com/office/powerpoint/2010/main" val="39109439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152"/>
        </a:solidFill>
        <a:effectLst/>
      </p:bgPr>
    </p:bg>
    <p:spTree>
      <p:nvGrpSpPr>
        <p:cNvPr id="1" name=""/>
        <p:cNvGrpSpPr/>
        <p:nvPr/>
      </p:nvGrpSpPr>
      <p:grpSpPr>
        <a:xfrm>
          <a:off x="0" y="0"/>
          <a:ext cx="0" cy="0"/>
          <a:chOff x="0" y="0"/>
          <a:chExt cx="0" cy="0"/>
        </a:xfrm>
      </p:grpSpPr>
      <p:sp>
        <p:nvSpPr>
          <p:cNvPr id="6" name="TextBox 5"/>
          <p:cNvSpPr txBox="1"/>
          <p:nvPr/>
        </p:nvSpPr>
        <p:spPr>
          <a:xfrm>
            <a:off x="225347" y="6630690"/>
            <a:ext cx="6418776" cy="1438855"/>
          </a:xfrm>
          <a:prstGeom prst="rect">
            <a:avLst/>
          </a:prstGeom>
          <a:noFill/>
          <a:ln>
            <a:solidFill>
              <a:schemeClr val="bg1"/>
            </a:solidFill>
          </a:ln>
        </p:spPr>
        <p:txBody>
          <a:bodyPr wrap="square" rtlCol="0" anchor="ctr" anchorCtr="0">
            <a:spAutoFit/>
          </a:bodyPr>
          <a:lstStyle/>
          <a:p>
            <a:pPr marL="1431925" algn="just">
              <a:spcAft>
                <a:spcPts val="300"/>
              </a:spcAft>
            </a:pPr>
            <a:r>
              <a:rPr lang="en-IE" sz="1200" b="1" dirty="0">
                <a:solidFill>
                  <a:schemeClr val="bg1"/>
                </a:solidFill>
                <a:latin typeface="Arial" panose="020B0604020202020204" pitchFamily="34" charset="0"/>
                <a:cs typeface="Arial" panose="020B0604020202020204" pitchFamily="34" charset="0"/>
              </a:rPr>
              <a:t>Why Quality Improvement</a:t>
            </a:r>
            <a:r>
              <a:rPr lang="en-IE" sz="1200" b="1" dirty="0" smtClean="0">
                <a:solidFill>
                  <a:schemeClr val="bg1"/>
                </a:solidFill>
                <a:latin typeface="Arial" panose="020B0604020202020204" pitchFamily="34" charset="0"/>
                <a:cs typeface="Arial" panose="020B0604020202020204" pitchFamily="34" charset="0"/>
              </a:rPr>
              <a:t>?</a:t>
            </a:r>
          </a:p>
          <a:p>
            <a:pPr marL="1431925" algn="just">
              <a:spcAft>
                <a:spcPts val="300"/>
              </a:spcAft>
            </a:pPr>
            <a:r>
              <a:rPr lang="en-IE" sz="1100" dirty="0" smtClean="0">
                <a:solidFill>
                  <a:schemeClr val="bg1"/>
                </a:solidFill>
                <a:latin typeface="Arial" panose="020B0604020202020204" pitchFamily="34" charset="0"/>
                <a:cs typeface="Arial" panose="020B0604020202020204" pitchFamily="34" charset="0"/>
              </a:rPr>
              <a:t>Quality </a:t>
            </a:r>
            <a:r>
              <a:rPr lang="en-IE" sz="1100" dirty="0">
                <a:solidFill>
                  <a:schemeClr val="bg1"/>
                </a:solidFill>
                <a:latin typeface="Arial" panose="020B0604020202020204" pitchFamily="34" charset="0"/>
                <a:cs typeface="Arial" panose="020B0604020202020204" pitchFamily="34" charset="0"/>
              </a:rPr>
              <a:t>Improvement (QI) is a well-established, evidenced based approach to understanding processes and systems, pinpointing improvement opportunities, and designing sustainable solutions. </a:t>
            </a:r>
            <a:endParaRPr lang="en-IE" sz="1100" dirty="0" smtClean="0">
              <a:solidFill>
                <a:schemeClr val="bg1"/>
              </a:solidFill>
              <a:latin typeface="Arial" panose="020B0604020202020204" pitchFamily="34" charset="0"/>
              <a:cs typeface="Arial" panose="020B0604020202020204" pitchFamily="34" charset="0"/>
            </a:endParaRPr>
          </a:p>
          <a:p>
            <a:pPr marL="1431925" algn="just">
              <a:spcAft>
                <a:spcPts val="300"/>
              </a:spcAft>
            </a:pPr>
            <a:r>
              <a:rPr lang="en-IE" sz="1100" dirty="0" smtClean="0">
                <a:solidFill>
                  <a:schemeClr val="bg1"/>
                </a:solidFill>
                <a:latin typeface="Arial" panose="020B0604020202020204" pitchFamily="34" charset="0"/>
                <a:cs typeface="Arial" panose="020B0604020202020204" pitchFamily="34" charset="0"/>
              </a:rPr>
              <a:t>Using </a:t>
            </a:r>
            <a:r>
              <a:rPr lang="en-IE" sz="1100" dirty="0">
                <a:solidFill>
                  <a:schemeClr val="bg1"/>
                </a:solidFill>
                <a:latin typeface="Arial" panose="020B0604020202020204" pitchFamily="34" charset="0"/>
                <a:cs typeface="Arial" panose="020B0604020202020204" pitchFamily="34" charset="0"/>
              </a:rPr>
              <a:t>the Model for Improvement, QI approaches can help services overcome common barriers to quality care, even in the context of resource and staffing constraints. </a:t>
            </a:r>
            <a:endParaRPr lang="en-IE" sz="1200" dirty="0" smtClean="0"/>
          </a:p>
          <a:p>
            <a:pPr marL="1257300" algn="just"/>
            <a:endParaRPr lang="en-IE" sz="200" b="1" dirty="0">
              <a:solidFill>
                <a:schemeClr val="bg1"/>
              </a:solidFill>
              <a:latin typeface="Arial" panose="020B0604020202020204" pitchFamily="34" charset="0"/>
              <a:cs typeface="Arial" panose="020B0604020202020204" pitchFamily="34" charset="0"/>
            </a:endParaRPr>
          </a:p>
        </p:txBody>
      </p:sp>
      <p:sp>
        <p:nvSpPr>
          <p:cNvPr id="9" name="Subtitle 8"/>
          <p:cNvSpPr>
            <a:spLocks noGrp="1"/>
          </p:cNvSpPr>
          <p:nvPr>
            <p:ph type="subTitle" idx="1"/>
          </p:nvPr>
        </p:nvSpPr>
        <p:spPr>
          <a:xfrm>
            <a:off x="0" y="189205"/>
            <a:ext cx="6858000" cy="1146981"/>
          </a:xfrm>
        </p:spPr>
        <p:txBody>
          <a:bodyPr wrap="square" lIns="0" tIns="0" rIns="0" bIns="0" anchor="ctr" anchorCtr="0">
            <a:spAutoFit/>
          </a:bodyPr>
          <a:lstStyle/>
          <a:p>
            <a:r>
              <a:rPr lang="en-IE" sz="2000" b="1" dirty="0" smtClean="0">
                <a:solidFill>
                  <a:schemeClr val="bg1"/>
                </a:solidFill>
                <a:latin typeface="Arial" panose="020B0604020202020204" pitchFamily="34" charset="0"/>
                <a:cs typeface="Arial" panose="020B0604020202020204" pitchFamily="34" charset="0"/>
              </a:rPr>
              <a:t>Introducing the </a:t>
            </a:r>
          </a:p>
          <a:p>
            <a:r>
              <a:rPr lang="en-IE" sz="2000" b="1" dirty="0" smtClean="0">
                <a:solidFill>
                  <a:schemeClr val="bg1"/>
                </a:solidFill>
                <a:latin typeface="Arial" panose="020B0604020202020204" pitchFamily="34" charset="0"/>
                <a:cs typeface="Arial" panose="020B0604020202020204" pitchFamily="34" charset="0"/>
              </a:rPr>
              <a:t>National Quality &amp; Patient Safety Directorate</a:t>
            </a:r>
          </a:p>
          <a:p>
            <a:r>
              <a:rPr lang="en-IE" sz="2800" b="1" dirty="0" smtClean="0">
                <a:solidFill>
                  <a:schemeClr val="bg1"/>
                </a:solidFill>
                <a:latin typeface="Arial" panose="020B0604020202020204" pitchFamily="34" charset="0"/>
                <a:cs typeface="Arial" panose="020B0604020202020204" pitchFamily="34" charset="0"/>
              </a:rPr>
              <a:t>Improvement Collaborative Handbook</a:t>
            </a:r>
            <a:endParaRPr lang="en-IE" sz="28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232966" y="1469923"/>
            <a:ext cx="1755853" cy="2328898"/>
          </a:xfrm>
          <a:prstGeom prst="rect">
            <a:avLst/>
          </a:prstGeom>
          <a:ln>
            <a:solidFill>
              <a:schemeClr val="bg1"/>
            </a:solidFill>
          </a:ln>
        </p:spPr>
      </p:pic>
      <p:sp>
        <p:nvSpPr>
          <p:cNvPr id="11" name="Rectangle 10"/>
          <p:cNvSpPr/>
          <p:nvPr/>
        </p:nvSpPr>
        <p:spPr>
          <a:xfrm>
            <a:off x="2157754" y="1469923"/>
            <a:ext cx="4486370" cy="2328899"/>
          </a:xfrm>
          <a:prstGeom prst="rect">
            <a:avLst/>
          </a:prstGeom>
          <a:solidFill>
            <a:srgbClr val="D9FFFA">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bIns="90000" numCol="1" rtlCol="0" anchor="t" anchorCtr="0"/>
          <a:lstStyle/>
          <a:p>
            <a:pPr algn="just"/>
            <a:r>
              <a:rPr lang="en-IE" sz="1400" b="1" dirty="0">
                <a:solidFill>
                  <a:schemeClr val="bg1"/>
                </a:solidFill>
                <a:latin typeface="Arial" panose="020B0604020202020204" pitchFamily="34" charset="0"/>
                <a:cs typeface="Arial" panose="020B0604020202020204" pitchFamily="34" charset="0"/>
              </a:rPr>
              <a:t>What is </a:t>
            </a:r>
            <a:r>
              <a:rPr lang="en-IE" sz="1400" b="1" dirty="0" smtClean="0">
                <a:solidFill>
                  <a:schemeClr val="bg1"/>
                </a:solidFill>
                <a:latin typeface="Arial" panose="020B0604020202020204" pitchFamily="34" charset="0"/>
                <a:cs typeface="Arial" panose="020B0604020202020204" pitchFamily="34" charset="0"/>
              </a:rPr>
              <a:t>this Handbook?</a:t>
            </a:r>
          </a:p>
          <a:p>
            <a:pPr algn="just"/>
            <a:endParaRPr lang="en-IE" sz="200" b="1" dirty="0">
              <a:solidFill>
                <a:schemeClr val="bg1"/>
              </a:solidFill>
              <a:latin typeface="Arial" panose="020B0604020202020204" pitchFamily="34" charset="0"/>
              <a:cs typeface="Arial" panose="020B0604020202020204" pitchFamily="34" charset="0"/>
            </a:endParaRPr>
          </a:p>
          <a:p>
            <a:pPr algn="just"/>
            <a:endParaRPr lang="en-IE" sz="200" b="1" dirty="0">
              <a:solidFill>
                <a:schemeClr val="bg1"/>
              </a:solidFill>
              <a:latin typeface="Arial" panose="020B0604020202020204" pitchFamily="34" charset="0"/>
              <a:cs typeface="Arial" panose="020B0604020202020204" pitchFamily="34" charset="0"/>
            </a:endParaRPr>
          </a:p>
          <a:p>
            <a:pPr marL="182563" indent="-182563" algn="just">
              <a:buFont typeface="Wingdings" panose="05000000000000000000" pitchFamily="2" charset="2"/>
              <a:buChar char="v"/>
            </a:pPr>
            <a:r>
              <a:rPr lang="en-IE" sz="900" dirty="0">
                <a:solidFill>
                  <a:schemeClr val="bg1"/>
                </a:solidFill>
                <a:latin typeface="Arial" panose="020B0604020202020204" pitchFamily="34" charset="0"/>
                <a:cs typeface="Arial" panose="020B0604020202020204" pitchFamily="34" charset="0"/>
              </a:rPr>
              <a:t>The HSE National </a:t>
            </a:r>
            <a:r>
              <a:rPr lang="en-IE" sz="900" dirty="0" smtClean="0">
                <a:solidFill>
                  <a:schemeClr val="bg1"/>
                </a:solidFill>
                <a:latin typeface="Arial" panose="020B0604020202020204" pitchFamily="34" charset="0"/>
                <a:cs typeface="Arial" panose="020B0604020202020204" pitchFamily="34" charset="0"/>
              </a:rPr>
              <a:t>QPS Directorate is delighted </a:t>
            </a:r>
            <a:r>
              <a:rPr lang="en-IE" sz="900" dirty="0">
                <a:solidFill>
                  <a:schemeClr val="bg1"/>
                </a:solidFill>
                <a:latin typeface="Arial" panose="020B0604020202020204" pitchFamily="34" charset="0"/>
                <a:cs typeface="Arial" panose="020B0604020202020204" pitchFamily="34" charset="0"/>
              </a:rPr>
              <a:t>to present the Improvement Collaborative Handbook, designed to help </a:t>
            </a:r>
            <a:r>
              <a:rPr lang="en-IE" sz="900" dirty="0" smtClean="0">
                <a:solidFill>
                  <a:schemeClr val="bg1"/>
                </a:solidFill>
                <a:latin typeface="Arial" panose="020B0604020202020204" pitchFamily="34" charset="0"/>
                <a:cs typeface="Arial" panose="020B0604020202020204" pitchFamily="34" charset="0"/>
              </a:rPr>
              <a:t>people who are exploring commencing an </a:t>
            </a:r>
            <a:r>
              <a:rPr lang="en-IE" sz="900" dirty="0">
                <a:solidFill>
                  <a:schemeClr val="bg1"/>
                </a:solidFill>
                <a:latin typeface="Arial" panose="020B0604020202020204" pitchFamily="34" charset="0"/>
                <a:cs typeface="Arial" panose="020B0604020202020204" pitchFamily="34" charset="0"/>
              </a:rPr>
              <a:t>Improvement Collaborative within their service. </a:t>
            </a:r>
          </a:p>
          <a:p>
            <a:pPr marL="182563" indent="-182563" algn="just">
              <a:buFont typeface="Wingdings" panose="05000000000000000000" pitchFamily="2" charset="2"/>
              <a:buChar char="v"/>
            </a:pPr>
            <a:r>
              <a:rPr lang="en-IE" sz="900" dirty="0" smtClean="0">
                <a:solidFill>
                  <a:schemeClr val="bg1"/>
                </a:solidFill>
                <a:latin typeface="Arial" panose="020B0604020202020204" pitchFamily="34" charset="0"/>
                <a:cs typeface="Arial" panose="020B0604020202020204" pitchFamily="34" charset="0"/>
              </a:rPr>
              <a:t>This </a:t>
            </a:r>
            <a:r>
              <a:rPr lang="en-IE" sz="900" dirty="0">
                <a:solidFill>
                  <a:schemeClr val="bg1"/>
                </a:solidFill>
                <a:latin typeface="Arial" panose="020B0604020202020204" pitchFamily="34" charset="0"/>
                <a:cs typeface="Arial" panose="020B0604020202020204" pitchFamily="34" charset="0"/>
              </a:rPr>
              <a:t>handbook is your compass to successfully </a:t>
            </a:r>
            <a:r>
              <a:rPr lang="en-IE" sz="900" dirty="0" smtClean="0">
                <a:solidFill>
                  <a:schemeClr val="bg1"/>
                </a:solidFill>
                <a:latin typeface="Arial" panose="020B0604020202020204" pitchFamily="34" charset="0"/>
                <a:cs typeface="Arial" panose="020B0604020202020204" pitchFamily="34" charset="0"/>
              </a:rPr>
              <a:t>lead, plan, </a:t>
            </a:r>
            <a:r>
              <a:rPr lang="en-IE" sz="900" dirty="0">
                <a:solidFill>
                  <a:schemeClr val="bg1"/>
                </a:solidFill>
                <a:latin typeface="Arial" panose="020B0604020202020204" pitchFamily="34" charset="0"/>
                <a:cs typeface="Arial" panose="020B0604020202020204" pitchFamily="34" charset="0"/>
              </a:rPr>
              <a:t>and implement a</a:t>
            </a:r>
            <a:r>
              <a:rPr lang="en-IE" sz="900" dirty="0" smtClean="0">
                <a:solidFill>
                  <a:schemeClr val="bg1"/>
                </a:solidFill>
                <a:latin typeface="Arial" panose="020B0604020202020204" pitchFamily="34" charset="0"/>
                <a:cs typeface="Arial" panose="020B0604020202020204" pitchFamily="34" charset="0"/>
              </a:rPr>
              <a:t> Collaborative. It brings together the </a:t>
            </a:r>
            <a:r>
              <a:rPr lang="en-IE" sz="900" dirty="0">
                <a:solidFill>
                  <a:schemeClr val="bg1"/>
                </a:solidFill>
                <a:latin typeface="Arial" panose="020B0604020202020204" pitchFamily="34" charset="0"/>
                <a:cs typeface="Arial" panose="020B0604020202020204" pitchFamily="34" charset="0"/>
              </a:rPr>
              <a:t>experience of the National </a:t>
            </a:r>
            <a:r>
              <a:rPr lang="en-IE" sz="900" dirty="0" smtClean="0">
                <a:solidFill>
                  <a:schemeClr val="bg1"/>
                </a:solidFill>
                <a:latin typeface="Arial" panose="020B0604020202020204" pitchFamily="34" charset="0"/>
                <a:cs typeface="Arial" panose="020B0604020202020204" pitchFamily="34" charset="0"/>
              </a:rPr>
              <a:t>QPS Directorate as well as other subject matter experts </a:t>
            </a:r>
            <a:r>
              <a:rPr lang="en-IE" sz="900" dirty="0">
                <a:solidFill>
                  <a:schemeClr val="bg1"/>
                </a:solidFill>
                <a:latin typeface="Arial" panose="020B0604020202020204" pitchFamily="34" charset="0"/>
                <a:cs typeface="Arial" panose="020B0604020202020204" pitchFamily="34" charset="0"/>
              </a:rPr>
              <a:t>who have delivered </a:t>
            </a:r>
            <a:r>
              <a:rPr lang="en-IE" sz="900" dirty="0" smtClean="0">
                <a:solidFill>
                  <a:schemeClr val="bg1"/>
                </a:solidFill>
                <a:latin typeface="Arial" panose="020B0604020202020204" pitchFamily="34" charset="0"/>
                <a:cs typeface="Arial" panose="020B0604020202020204" pitchFamily="34" charset="0"/>
              </a:rPr>
              <a:t>Improvement </a:t>
            </a:r>
            <a:r>
              <a:rPr lang="en-IE" sz="900" dirty="0">
                <a:solidFill>
                  <a:schemeClr val="bg1"/>
                </a:solidFill>
                <a:latin typeface="Arial" panose="020B0604020202020204" pitchFamily="34" charset="0"/>
                <a:cs typeface="Arial" panose="020B0604020202020204" pitchFamily="34" charset="0"/>
              </a:rPr>
              <a:t>Collaboratives for over a decade. </a:t>
            </a:r>
          </a:p>
          <a:p>
            <a:pPr marL="182563" indent="-182563" algn="just">
              <a:buFont typeface="Wingdings" panose="05000000000000000000" pitchFamily="2" charset="2"/>
              <a:buChar char="v"/>
            </a:pPr>
            <a:r>
              <a:rPr lang="en-IE" sz="900" dirty="0" smtClean="0">
                <a:solidFill>
                  <a:schemeClr val="bg1"/>
                </a:solidFill>
                <a:latin typeface="Arial" panose="020B0604020202020204" pitchFamily="34" charset="0"/>
                <a:cs typeface="Arial" panose="020B0604020202020204" pitchFamily="34" charset="0"/>
              </a:rPr>
              <a:t>It presents an Irish-specific adaptation of the successful </a:t>
            </a:r>
            <a:r>
              <a:rPr lang="en-IE" sz="900" dirty="0">
                <a:solidFill>
                  <a:schemeClr val="bg1"/>
                </a:solidFill>
                <a:latin typeface="Arial" panose="020B0604020202020204" pitchFamily="34" charset="0"/>
                <a:cs typeface="Arial" panose="020B0604020202020204" pitchFamily="34" charset="0"/>
              </a:rPr>
              <a:t>Breakthrough Series Collaborative </a:t>
            </a:r>
            <a:r>
              <a:rPr lang="en-IE" sz="900" dirty="0" smtClean="0">
                <a:solidFill>
                  <a:schemeClr val="bg1"/>
                </a:solidFill>
                <a:latin typeface="Arial" panose="020B0604020202020204" pitchFamily="34" charset="0"/>
                <a:cs typeface="Arial" panose="020B0604020202020204" pitchFamily="34" charset="0"/>
              </a:rPr>
              <a:t>Model</a:t>
            </a:r>
            <a:r>
              <a:rPr lang="en-IE" sz="900" dirty="0">
                <a:solidFill>
                  <a:schemeClr val="bg1"/>
                </a:solidFill>
                <a:latin typeface="Arial" panose="020B0604020202020204" pitchFamily="34" charset="0"/>
                <a:cs typeface="Arial" panose="020B0604020202020204" pitchFamily="34" charset="0"/>
              </a:rPr>
              <a:t> </a:t>
            </a:r>
            <a:r>
              <a:rPr lang="en-IE" sz="900" dirty="0" smtClean="0">
                <a:solidFill>
                  <a:schemeClr val="bg1"/>
                </a:solidFill>
                <a:latin typeface="Arial" panose="020B0604020202020204" pitchFamily="34" charset="0"/>
                <a:cs typeface="Arial" panose="020B0604020202020204" pitchFamily="34" charset="0"/>
              </a:rPr>
              <a:t>from the Institute </a:t>
            </a:r>
            <a:r>
              <a:rPr lang="en-IE" sz="900" dirty="0">
                <a:solidFill>
                  <a:schemeClr val="bg1"/>
                </a:solidFill>
                <a:latin typeface="Arial" panose="020B0604020202020204" pitchFamily="34" charset="0"/>
                <a:cs typeface="Arial" panose="020B0604020202020204" pitchFamily="34" charset="0"/>
              </a:rPr>
              <a:t>for Healthcare </a:t>
            </a:r>
            <a:r>
              <a:rPr lang="en-IE" sz="900" dirty="0" smtClean="0">
                <a:solidFill>
                  <a:schemeClr val="bg1"/>
                </a:solidFill>
                <a:latin typeface="Arial" panose="020B0604020202020204" pitchFamily="34" charset="0"/>
                <a:cs typeface="Arial" panose="020B0604020202020204" pitchFamily="34" charset="0"/>
              </a:rPr>
              <a:t>Improvement.</a:t>
            </a:r>
          </a:p>
          <a:p>
            <a:pPr marL="182563" indent="-182563" algn="just">
              <a:buFont typeface="Wingdings" panose="05000000000000000000" pitchFamily="2" charset="2"/>
              <a:buChar char="v"/>
            </a:pPr>
            <a:r>
              <a:rPr lang="en-IE" sz="900" dirty="0" smtClean="0">
                <a:solidFill>
                  <a:schemeClr val="bg1"/>
                </a:solidFill>
                <a:latin typeface="Arial" panose="020B0604020202020204" pitchFamily="34" charset="0"/>
                <a:cs typeface="Arial" panose="020B0604020202020204" pitchFamily="34" charset="0"/>
              </a:rPr>
              <a:t>It is </a:t>
            </a:r>
            <a:r>
              <a:rPr lang="en-IE" sz="900" dirty="0">
                <a:solidFill>
                  <a:schemeClr val="bg1"/>
                </a:solidFill>
                <a:latin typeface="Arial" panose="020B0604020202020204" pitchFamily="34" charset="0"/>
                <a:cs typeface="Arial" panose="020B0604020202020204" pitchFamily="34" charset="0"/>
              </a:rPr>
              <a:t>useful for all sectors of </a:t>
            </a:r>
            <a:r>
              <a:rPr lang="en-IE" sz="900" dirty="0" smtClean="0">
                <a:solidFill>
                  <a:schemeClr val="bg1"/>
                </a:solidFill>
                <a:latin typeface="Arial" panose="020B0604020202020204" pitchFamily="34" charset="0"/>
                <a:cs typeface="Arial" panose="020B0604020202020204" pitchFamily="34" charset="0"/>
              </a:rPr>
              <a:t>healthcare. The </a:t>
            </a:r>
            <a:r>
              <a:rPr lang="en-IE" sz="900" dirty="0">
                <a:solidFill>
                  <a:schemeClr val="bg1"/>
                </a:solidFill>
                <a:latin typeface="Arial" panose="020B0604020202020204" pitchFamily="34" charset="0"/>
                <a:cs typeface="Arial" panose="020B0604020202020204" pitchFamily="34" charset="0"/>
              </a:rPr>
              <a:t>QI methods presented are versatile and applicable </a:t>
            </a:r>
            <a:r>
              <a:rPr lang="en-IE" sz="900" dirty="0" smtClean="0">
                <a:solidFill>
                  <a:schemeClr val="bg1"/>
                </a:solidFill>
                <a:latin typeface="Arial" panose="020B0604020202020204" pitchFamily="34" charset="0"/>
                <a:cs typeface="Arial" panose="020B0604020202020204" pitchFamily="34" charset="0"/>
              </a:rPr>
              <a:t>across both </a:t>
            </a:r>
            <a:r>
              <a:rPr lang="en-IE" sz="900" dirty="0">
                <a:solidFill>
                  <a:schemeClr val="bg1"/>
                </a:solidFill>
                <a:latin typeface="Arial" panose="020B0604020202020204" pitchFamily="34" charset="0"/>
                <a:cs typeface="Arial" panose="020B0604020202020204" pitchFamily="34" charset="0"/>
              </a:rPr>
              <a:t>clinical and corporate </a:t>
            </a:r>
            <a:r>
              <a:rPr lang="en-IE" sz="900" dirty="0" smtClean="0">
                <a:solidFill>
                  <a:schemeClr val="bg1"/>
                </a:solidFill>
                <a:latin typeface="Arial" panose="020B0604020202020204" pitchFamily="34" charset="0"/>
                <a:cs typeface="Arial" panose="020B0604020202020204" pitchFamily="34" charset="0"/>
              </a:rPr>
              <a:t>settings.</a:t>
            </a:r>
            <a:endParaRPr lang="en-IE" sz="900" dirty="0">
              <a:solidFill>
                <a:schemeClr val="bg1"/>
              </a:solidFill>
              <a:latin typeface="Arial" panose="020B0604020202020204" pitchFamily="34" charset="0"/>
              <a:cs typeface="Arial" panose="020B0604020202020204" pitchFamily="34" charset="0"/>
            </a:endParaRPr>
          </a:p>
          <a:p>
            <a:pPr marL="182563" indent="-182563" algn="just">
              <a:buFont typeface="Wingdings" panose="05000000000000000000" pitchFamily="2" charset="2"/>
              <a:buChar char="v"/>
            </a:pPr>
            <a:r>
              <a:rPr lang="en-IE" sz="900" dirty="0" smtClean="0">
                <a:latin typeface="Arial" panose="020B0604020202020204" pitchFamily="34" charset="0"/>
                <a:cs typeface="Arial" panose="020B0604020202020204" pitchFamily="34" charset="0"/>
              </a:rPr>
              <a:t>The </a:t>
            </a:r>
            <a:r>
              <a:rPr lang="en-IE" sz="900" dirty="0">
                <a:latin typeface="Arial" panose="020B0604020202020204" pitchFamily="34" charset="0"/>
                <a:cs typeface="Arial" panose="020B0604020202020204" pitchFamily="34" charset="0"/>
              </a:rPr>
              <a:t>National QPS Directorate can offer coaching, mentoring, advice, and </a:t>
            </a:r>
            <a:r>
              <a:rPr lang="en-IE" sz="900" dirty="0" smtClean="0">
                <a:latin typeface="Arial" panose="020B0604020202020204" pitchFamily="34" charset="0"/>
                <a:cs typeface="Arial" panose="020B0604020202020204" pitchFamily="34" charset="0"/>
              </a:rPr>
              <a:t>useful </a:t>
            </a:r>
            <a:r>
              <a:rPr lang="en-IE" sz="900" dirty="0">
                <a:latin typeface="Arial" panose="020B0604020202020204" pitchFamily="34" charset="0"/>
                <a:cs typeface="Arial" panose="020B0604020202020204" pitchFamily="34" charset="0"/>
              </a:rPr>
              <a:t>resources to </a:t>
            </a:r>
            <a:r>
              <a:rPr lang="en-IE" sz="900" dirty="0" smtClean="0">
                <a:latin typeface="Arial" panose="020B0604020202020204" pitchFamily="34" charset="0"/>
                <a:cs typeface="Arial" panose="020B0604020202020204" pitchFamily="34" charset="0"/>
              </a:rPr>
              <a:t>support the use of this handbook in delivering your </a:t>
            </a:r>
            <a:r>
              <a:rPr lang="en-IE" sz="900" dirty="0">
                <a:latin typeface="Arial" panose="020B0604020202020204" pitchFamily="34" charset="0"/>
                <a:cs typeface="Arial" panose="020B0604020202020204" pitchFamily="34" charset="0"/>
              </a:rPr>
              <a:t>Improvement </a:t>
            </a:r>
            <a:r>
              <a:rPr lang="en-IE" sz="900" dirty="0" smtClean="0">
                <a:latin typeface="Arial" panose="020B0604020202020204" pitchFamily="34" charset="0"/>
                <a:cs typeface="Arial" panose="020B0604020202020204" pitchFamily="34" charset="0"/>
              </a:rPr>
              <a:t>Collaborative. </a:t>
            </a:r>
            <a:endParaRPr lang="en-IE" sz="900" dirty="0">
              <a:solidFill>
                <a:schemeClr val="bg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213876" y="8934000"/>
            <a:ext cx="6430247" cy="972000"/>
          </a:xfrm>
          <a:prstGeom prst="rect">
            <a:avLst/>
          </a:prstGeom>
        </p:spPr>
      </p:pic>
      <p:sp>
        <p:nvSpPr>
          <p:cNvPr id="21" name="Rectangle 20"/>
          <p:cNvSpPr/>
          <p:nvPr/>
        </p:nvSpPr>
        <p:spPr>
          <a:xfrm>
            <a:off x="225347" y="5193791"/>
            <a:ext cx="6411156" cy="1307144"/>
          </a:xfrm>
          <a:prstGeom prst="rect">
            <a:avLst/>
          </a:prstGeom>
          <a:solidFill>
            <a:srgbClr val="D9FFFA">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bIns="90000" numCol="1" rtlCol="0" anchor="t" anchorCtr="0"/>
          <a:lstStyle/>
          <a:p>
            <a:pPr>
              <a:spcAft>
                <a:spcPts val="300"/>
              </a:spcAft>
            </a:pPr>
            <a:r>
              <a:rPr lang="en-IE" sz="1200" b="1" dirty="0">
                <a:solidFill>
                  <a:schemeClr val="bg1"/>
                </a:solidFill>
                <a:latin typeface="Arial" panose="020B0604020202020204" pitchFamily="34" charset="0"/>
                <a:cs typeface="Arial" panose="020B0604020202020204" pitchFamily="34" charset="0"/>
              </a:rPr>
              <a:t>What is an Improvement Collaborative?</a:t>
            </a:r>
          </a:p>
          <a:p>
            <a:pPr algn="just">
              <a:spcAft>
                <a:spcPts val="300"/>
              </a:spcAft>
            </a:pPr>
            <a:r>
              <a:rPr lang="en-IE" sz="1100" dirty="0" smtClean="0">
                <a:solidFill>
                  <a:schemeClr val="bg1"/>
                </a:solidFill>
                <a:latin typeface="Arial" panose="020B0604020202020204" pitchFamily="34" charset="0"/>
                <a:cs typeface="Arial" panose="020B0604020202020204" pitchFamily="34" charset="0"/>
              </a:rPr>
              <a:t>An </a:t>
            </a:r>
            <a:r>
              <a:rPr lang="en-IE" sz="1100" dirty="0">
                <a:solidFill>
                  <a:schemeClr val="bg1"/>
                </a:solidFill>
                <a:latin typeface="Arial" panose="020B0604020202020204" pitchFamily="34" charset="0"/>
                <a:cs typeface="Arial" panose="020B0604020202020204" pitchFamily="34" charset="0"/>
              </a:rPr>
              <a:t>Improvement Collaborative is a </a:t>
            </a:r>
            <a:r>
              <a:rPr lang="en-IE" sz="1100" b="1" dirty="0">
                <a:solidFill>
                  <a:schemeClr val="bg1"/>
                </a:solidFill>
                <a:latin typeface="Arial" panose="020B0604020202020204" pitchFamily="34" charset="0"/>
                <a:cs typeface="Arial" panose="020B0604020202020204" pitchFamily="34" charset="0"/>
              </a:rPr>
              <a:t>systematic approach to quality improvement </a:t>
            </a:r>
            <a:r>
              <a:rPr lang="en-IE" sz="1100" dirty="0">
                <a:solidFill>
                  <a:schemeClr val="bg1"/>
                </a:solidFill>
                <a:latin typeface="Arial" panose="020B0604020202020204" pitchFamily="34" charset="0"/>
                <a:cs typeface="Arial" panose="020B0604020202020204" pitchFamily="34" charset="0"/>
              </a:rPr>
              <a:t>in which organisations test and measure practice innovations and then share their experiences to accelerate learning and widespread implementation of best practice. Improvement Collaboratives have been used internationally for over 20 years as a successful strategy for employing QI methods and </a:t>
            </a:r>
            <a:r>
              <a:rPr lang="en-IE" sz="1100" dirty="0" smtClean="0">
                <a:solidFill>
                  <a:schemeClr val="bg1"/>
                </a:solidFill>
                <a:latin typeface="Arial" panose="020B0604020202020204" pitchFamily="34" charset="0"/>
                <a:cs typeface="Arial" panose="020B0604020202020204" pitchFamily="34" charset="0"/>
              </a:rPr>
              <a:t>approaches. </a:t>
            </a:r>
          </a:p>
          <a:p>
            <a:pPr algn="just">
              <a:spcAft>
                <a:spcPts val="300"/>
              </a:spcAft>
            </a:pPr>
            <a:endParaRPr lang="en-IE" sz="1100" dirty="0" smtClean="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2857500" y="8772525"/>
            <a:ext cx="184731" cy="369332"/>
          </a:xfrm>
          <a:prstGeom prst="rect">
            <a:avLst/>
          </a:prstGeom>
          <a:noFill/>
        </p:spPr>
        <p:txBody>
          <a:bodyPr wrap="none" rtlCol="0">
            <a:spAutoFit/>
          </a:bodyPr>
          <a:lstStyle/>
          <a:p>
            <a:endParaRPr lang="en-IE" dirty="0"/>
          </a:p>
        </p:txBody>
      </p:sp>
      <p:pic>
        <p:nvPicPr>
          <p:cNvPr id="30" name="Picture 29"/>
          <p:cNvPicPr>
            <a:picLocks noChangeAspect="1"/>
          </p:cNvPicPr>
          <p:nvPr/>
        </p:nvPicPr>
        <p:blipFill>
          <a:blip r:embed="rId4"/>
          <a:stretch>
            <a:fillRect/>
          </a:stretch>
        </p:blipFill>
        <p:spPr>
          <a:xfrm>
            <a:off x="-2" y="8826000"/>
            <a:ext cx="6858000" cy="1080000"/>
          </a:xfrm>
          <a:prstGeom prst="rect">
            <a:avLst/>
          </a:prstGeom>
        </p:spPr>
      </p:pic>
      <p:sp>
        <p:nvSpPr>
          <p:cNvPr id="32" name="TextBox 31"/>
          <p:cNvSpPr txBox="1"/>
          <p:nvPr/>
        </p:nvSpPr>
        <p:spPr>
          <a:xfrm>
            <a:off x="160299" y="8161878"/>
            <a:ext cx="6425881" cy="600164"/>
          </a:xfrm>
          <a:prstGeom prst="rect">
            <a:avLst/>
          </a:prstGeom>
          <a:noFill/>
        </p:spPr>
        <p:txBody>
          <a:bodyPr wrap="square" rtlCol="0">
            <a:spAutoFit/>
          </a:bodyPr>
          <a:lstStyle/>
          <a:p>
            <a:r>
              <a:rPr lang="en-IE" sz="1100" dirty="0" smtClean="0">
                <a:solidFill>
                  <a:schemeClr val="bg1"/>
                </a:solidFill>
                <a:latin typeface="Arial" panose="020B0604020202020204" pitchFamily="34" charset="0"/>
                <a:cs typeface="Arial" panose="020B0604020202020204" pitchFamily="34" charset="0"/>
              </a:rPr>
              <a:t>The content of this Improvement Collaborative Handbook was designed and developed by: </a:t>
            </a:r>
          </a:p>
          <a:p>
            <a:r>
              <a:rPr lang="en-IE" sz="1100" dirty="0" smtClean="0">
                <a:solidFill>
                  <a:schemeClr val="bg1"/>
                </a:solidFill>
                <a:latin typeface="Arial" panose="020B0604020202020204" pitchFamily="34" charset="0"/>
                <a:cs typeface="Arial" panose="020B0604020202020204" pitchFamily="34" charset="0"/>
              </a:rPr>
              <a:t>QPS Improvement Team, HSE National Quality and Patient Safety Directorate</a:t>
            </a:r>
            <a:endParaRPr lang="en-IE" sz="1100" dirty="0">
              <a:solidFill>
                <a:schemeClr val="bg1"/>
              </a:solidFill>
              <a:latin typeface="Arial" panose="020B0604020202020204" pitchFamily="34" charset="0"/>
              <a:cs typeface="Arial" panose="020B0604020202020204" pitchFamily="34" charset="0"/>
            </a:endParaRPr>
          </a:p>
          <a:p>
            <a:r>
              <a:rPr lang="en-IE" sz="1100" dirty="0" smtClean="0">
                <a:solidFill>
                  <a:schemeClr val="bg1"/>
                </a:solidFill>
                <a:latin typeface="Arial" panose="020B0604020202020204" pitchFamily="34" charset="0"/>
                <a:cs typeface="Arial" panose="020B0604020202020204" pitchFamily="34" charset="0"/>
              </a:rPr>
              <a:t>📧</a:t>
            </a:r>
            <a:r>
              <a:rPr lang="en-IE" sz="1100" dirty="0">
                <a:latin typeface="Arial" panose="020B0604020202020204" pitchFamily="34" charset="0"/>
                <a:cs typeface="Arial" panose="020B0604020202020204" pitchFamily="34" charset="0"/>
              </a:rPr>
              <a:t> </a:t>
            </a:r>
            <a:r>
              <a:rPr lang="en-IE" sz="1100" dirty="0" smtClean="0">
                <a:solidFill>
                  <a:schemeClr val="bg1"/>
                </a:solidFill>
                <a:latin typeface="Arial" panose="020B0604020202020204" pitchFamily="34" charset="0"/>
                <a:cs typeface="Arial" panose="020B0604020202020204" pitchFamily="34" charset="0"/>
              </a:rPr>
              <a:t>QPS.Improvement@hse.ie            @NationalQPS</a:t>
            </a:r>
            <a:endParaRPr lang="en-IE" sz="1100" dirty="0">
              <a:solidFill>
                <a:schemeClr val="bg1"/>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5"/>
          <a:stretch>
            <a:fillRect/>
          </a:stretch>
        </p:blipFill>
        <p:spPr>
          <a:xfrm>
            <a:off x="2334352" y="8561655"/>
            <a:ext cx="165008" cy="154911"/>
          </a:xfrm>
          <a:prstGeom prst="rect">
            <a:avLst/>
          </a:prstGeom>
        </p:spPr>
      </p:pic>
      <p:sp>
        <p:nvSpPr>
          <p:cNvPr id="3" name="Rectangle 2"/>
          <p:cNvSpPr/>
          <p:nvPr/>
        </p:nvSpPr>
        <p:spPr>
          <a:xfrm>
            <a:off x="232967" y="3906821"/>
            <a:ext cx="6411156" cy="1169551"/>
          </a:xfrm>
          <a:prstGeom prst="rect">
            <a:avLst/>
          </a:prstGeom>
        </p:spPr>
        <p:txBody>
          <a:bodyPr wrap="square">
            <a:spAutoFit/>
          </a:bodyPr>
          <a:lstStyle/>
          <a:p>
            <a:pPr>
              <a:spcAft>
                <a:spcPts val="300"/>
              </a:spcAft>
            </a:pPr>
            <a:r>
              <a:rPr lang="en-IE" sz="1200" b="1" dirty="0">
                <a:solidFill>
                  <a:schemeClr val="bg1"/>
                </a:solidFill>
                <a:latin typeface="Arial" panose="020B0604020202020204" pitchFamily="34" charset="0"/>
                <a:cs typeface="Arial" panose="020B0604020202020204" pitchFamily="34" charset="0"/>
              </a:rPr>
              <a:t>What's Inside?</a:t>
            </a:r>
          </a:p>
          <a:p>
            <a:pPr>
              <a:spcAft>
                <a:spcPts val="300"/>
              </a:spcAft>
            </a:pPr>
            <a:r>
              <a:rPr lang="en-IE" sz="1200" dirty="0">
                <a:solidFill>
                  <a:schemeClr val="bg1"/>
                </a:solidFill>
                <a:latin typeface="Arial" panose="020B0604020202020204" pitchFamily="34" charset="0"/>
                <a:cs typeface="Arial" panose="020B0604020202020204" pitchFamily="34" charset="0"/>
              </a:rPr>
              <a:t>📝 Step-by-step guidance for organising and leading Collaboratives</a:t>
            </a:r>
          </a:p>
          <a:p>
            <a:pPr>
              <a:spcAft>
                <a:spcPts val="300"/>
              </a:spcAft>
            </a:pPr>
            <a:r>
              <a:rPr lang="en-IE" sz="1200" dirty="0">
                <a:solidFill>
                  <a:schemeClr val="bg1"/>
                </a:solidFill>
                <a:latin typeface="Arial" panose="020B0604020202020204" pitchFamily="34" charset="0"/>
                <a:cs typeface="Arial" panose="020B0604020202020204" pitchFamily="34" charset="0"/>
              </a:rPr>
              <a:t>📝 Worked examples from previous successful Collaboratives</a:t>
            </a:r>
          </a:p>
          <a:p>
            <a:pPr>
              <a:spcAft>
                <a:spcPts val="300"/>
              </a:spcAft>
            </a:pPr>
            <a:r>
              <a:rPr lang="en-IE" sz="1200" dirty="0">
                <a:solidFill>
                  <a:schemeClr val="bg1"/>
                </a:solidFill>
                <a:latin typeface="Arial" panose="020B0604020202020204" pitchFamily="34" charset="0"/>
                <a:cs typeface="Arial" panose="020B0604020202020204" pitchFamily="34" charset="0"/>
              </a:rPr>
              <a:t>📝 Integration of </a:t>
            </a:r>
            <a:r>
              <a:rPr lang="en-IE" sz="1200" dirty="0" smtClean="0">
                <a:solidFill>
                  <a:schemeClr val="bg1"/>
                </a:solidFill>
                <a:latin typeface="Arial" panose="020B0604020202020204" pitchFamily="34" charset="0"/>
                <a:cs typeface="Arial" panose="020B0604020202020204" pitchFamily="34" charset="0"/>
              </a:rPr>
              <a:t>toolkits, templates and resources for data-driven </a:t>
            </a:r>
            <a:r>
              <a:rPr lang="en-IE" sz="1200" dirty="0">
                <a:solidFill>
                  <a:schemeClr val="bg1"/>
                </a:solidFill>
                <a:latin typeface="Arial" panose="020B0604020202020204" pitchFamily="34" charset="0"/>
                <a:cs typeface="Arial" panose="020B0604020202020204" pitchFamily="34" charset="0"/>
              </a:rPr>
              <a:t>results</a:t>
            </a:r>
          </a:p>
          <a:p>
            <a:pPr>
              <a:spcAft>
                <a:spcPts val="300"/>
              </a:spcAft>
            </a:pPr>
            <a:r>
              <a:rPr lang="en-IE" sz="1200" dirty="0">
                <a:solidFill>
                  <a:schemeClr val="bg1"/>
                </a:solidFill>
                <a:latin typeface="Arial" panose="020B0604020202020204" pitchFamily="34" charset="0"/>
                <a:cs typeface="Arial" panose="020B0604020202020204" pitchFamily="34" charset="0"/>
              </a:rPr>
              <a:t>📝 </a:t>
            </a:r>
            <a:r>
              <a:rPr lang="en-IE" sz="1200" dirty="0" smtClean="0">
                <a:solidFill>
                  <a:schemeClr val="bg1"/>
                </a:solidFill>
                <a:latin typeface="Arial" panose="020B0604020202020204" pitchFamily="34" charset="0"/>
                <a:cs typeface="Arial" panose="020B0604020202020204" pitchFamily="34" charset="0"/>
              </a:rPr>
              <a:t>Tried-and-tested </a:t>
            </a:r>
            <a:r>
              <a:rPr lang="en-IE" sz="1200" dirty="0">
                <a:solidFill>
                  <a:schemeClr val="bg1"/>
                </a:solidFill>
                <a:latin typeface="Arial" panose="020B0604020202020204" pitchFamily="34" charset="0"/>
                <a:cs typeface="Arial" panose="020B0604020202020204" pitchFamily="34" charset="0"/>
              </a:rPr>
              <a:t>methods to tackle challenges across healthcare sectors</a:t>
            </a:r>
          </a:p>
        </p:txBody>
      </p:sp>
      <p:pic>
        <p:nvPicPr>
          <p:cNvPr id="5" name="Picture 4"/>
          <p:cNvPicPr>
            <a:picLocks noChangeAspect="1"/>
          </p:cNvPicPr>
          <p:nvPr/>
        </p:nvPicPr>
        <p:blipFill>
          <a:blip r:embed="rId6"/>
          <a:stretch>
            <a:fillRect/>
          </a:stretch>
        </p:blipFill>
        <p:spPr>
          <a:xfrm>
            <a:off x="349077" y="6690360"/>
            <a:ext cx="1213023" cy="132739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7189" y="3906281"/>
            <a:ext cx="1047900" cy="1079567"/>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3311" y="4616174"/>
            <a:ext cx="295656" cy="246450"/>
          </a:xfrm>
          <a:prstGeom prst="rect">
            <a:avLst/>
          </a:prstGeom>
        </p:spPr>
      </p:pic>
    </p:spTree>
    <p:extLst>
      <p:ext uri="{BB962C8B-B14F-4D97-AF65-F5344CB8AC3E}">
        <p14:creationId xmlns:p14="http://schemas.microsoft.com/office/powerpoint/2010/main" val="2056557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152"/>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13876" y="8934000"/>
            <a:ext cx="6430247" cy="972000"/>
          </a:xfrm>
          <a:prstGeom prst="rect">
            <a:avLst/>
          </a:prstGeom>
        </p:spPr>
      </p:pic>
      <p:sp>
        <p:nvSpPr>
          <p:cNvPr id="3" name="Title 2"/>
          <p:cNvSpPr>
            <a:spLocks noGrp="1"/>
          </p:cNvSpPr>
          <p:nvPr>
            <p:ph type="title"/>
          </p:nvPr>
        </p:nvSpPr>
        <p:spPr>
          <a:xfrm>
            <a:off x="211714" y="243840"/>
            <a:ext cx="4352666" cy="2363066"/>
          </a:xfrm>
          <a:ln>
            <a:noFill/>
          </a:ln>
        </p:spPr>
        <p:txBody>
          <a:bodyPr wrap="square" anchor="t" anchorCtr="0">
            <a:noAutofit/>
          </a:bodyPr>
          <a:lstStyle/>
          <a:p>
            <a:pPr>
              <a:lnSpc>
                <a:spcPct val="100000"/>
              </a:lnSpc>
              <a:spcAft>
                <a:spcPts val="300"/>
              </a:spcAft>
            </a:pPr>
            <a:r>
              <a:rPr lang="en-IE" sz="1200" b="1" dirty="0" smtClean="0">
                <a:solidFill>
                  <a:schemeClr val="bg1"/>
                </a:solidFill>
                <a:latin typeface="Arial" panose="020B0604020202020204" pitchFamily="34" charset="0"/>
                <a:cs typeface="Arial" panose="020B0604020202020204" pitchFamily="34" charset="0"/>
              </a:rPr>
              <a:t>How does a Collaborative Work? </a:t>
            </a:r>
            <a:br>
              <a:rPr lang="en-IE" sz="1200" b="1" dirty="0" smtClean="0">
                <a:solidFill>
                  <a:schemeClr val="bg1"/>
                </a:solidFill>
                <a:latin typeface="Arial" panose="020B0604020202020204" pitchFamily="34" charset="0"/>
                <a:cs typeface="Arial" panose="020B0604020202020204" pitchFamily="34" charset="0"/>
              </a:rPr>
            </a:br>
            <a:r>
              <a:rPr lang="en-IE" sz="200" b="1" dirty="0">
                <a:solidFill>
                  <a:schemeClr val="bg1"/>
                </a:solidFill>
                <a:latin typeface="Arial" panose="020B0604020202020204" pitchFamily="34" charset="0"/>
                <a:cs typeface="Arial" panose="020B0604020202020204" pitchFamily="34" charset="0"/>
              </a:rPr>
              <a:t/>
            </a:r>
            <a:br>
              <a:rPr lang="en-IE" sz="200" b="1" dirty="0">
                <a:solidFill>
                  <a:schemeClr val="bg1"/>
                </a:solidFill>
                <a:latin typeface="Arial" panose="020B0604020202020204" pitchFamily="34" charset="0"/>
                <a:cs typeface="Arial" panose="020B0604020202020204" pitchFamily="34" charset="0"/>
              </a:rPr>
            </a:br>
            <a:r>
              <a:rPr lang="en-IE" sz="1200" dirty="0" smtClean="0">
                <a:solidFill>
                  <a:schemeClr val="bg1"/>
                </a:solidFill>
                <a:latin typeface="Arial" panose="020B0604020202020204" pitchFamily="34" charset="0"/>
                <a:cs typeface="Arial" panose="020B0604020202020204" pitchFamily="34" charset="0"/>
              </a:rPr>
              <a:t>Improvement Collaboratives use a </a:t>
            </a:r>
            <a:r>
              <a:rPr lang="en-IE" sz="1200" dirty="0">
                <a:solidFill>
                  <a:schemeClr val="bg1"/>
                </a:solidFill>
                <a:latin typeface="Arial" panose="020B0604020202020204" pitchFamily="34" charset="0"/>
                <a:cs typeface="Arial" panose="020B0604020202020204" pitchFamily="34" charset="0"/>
              </a:rPr>
              <a:t>structured approach to support individuals, teams, and systems all at the same time. The shared learning and mutual support that comes from participating in a Collaborative motivates </a:t>
            </a:r>
            <a:r>
              <a:rPr lang="en-IE" sz="1200" dirty="0" smtClean="0">
                <a:solidFill>
                  <a:schemeClr val="bg1"/>
                </a:solidFill>
                <a:latin typeface="Arial" panose="020B0604020202020204" pitchFamily="34" charset="0"/>
                <a:cs typeface="Arial" panose="020B0604020202020204" pitchFamily="34" charset="0"/>
              </a:rPr>
              <a:t>professionals </a:t>
            </a:r>
            <a:r>
              <a:rPr lang="en-IE" sz="1200" dirty="0">
                <a:solidFill>
                  <a:schemeClr val="bg1"/>
                </a:solidFill>
                <a:latin typeface="Arial" panose="020B0604020202020204" pitchFamily="34" charset="0"/>
                <a:cs typeface="Arial" panose="020B0604020202020204" pitchFamily="34" charset="0"/>
              </a:rPr>
              <a:t>to do things differently, which in turn </a:t>
            </a:r>
            <a:r>
              <a:rPr lang="en-IE" sz="1200" dirty="0" smtClean="0">
                <a:solidFill>
                  <a:schemeClr val="bg1"/>
                </a:solidFill>
                <a:latin typeface="Arial" panose="020B0604020202020204" pitchFamily="34" charset="0"/>
                <a:cs typeface="Arial" panose="020B0604020202020204" pitchFamily="34" charset="0"/>
              </a:rPr>
              <a:t>becomes an </a:t>
            </a:r>
            <a:r>
              <a:rPr lang="en-IE" sz="1200" dirty="0">
                <a:solidFill>
                  <a:schemeClr val="bg1"/>
                </a:solidFill>
                <a:latin typeface="Arial" panose="020B0604020202020204" pitchFamily="34" charset="0"/>
                <a:cs typeface="Arial" panose="020B0604020202020204" pitchFamily="34" charset="0"/>
              </a:rPr>
              <a:t>effective vehicle for change to improve patient outcomes, service use and costs. </a:t>
            </a:r>
            <a:r>
              <a:rPr lang="en-IE" sz="1200" b="1" dirty="0" smtClean="0">
                <a:solidFill>
                  <a:schemeClr val="bg1"/>
                </a:solidFill>
                <a:latin typeface="Arial" panose="020B0604020202020204" pitchFamily="34" charset="0"/>
                <a:cs typeface="Arial" panose="020B0604020202020204" pitchFamily="34" charset="0"/>
              </a:rPr>
              <a:t>It </a:t>
            </a:r>
            <a:r>
              <a:rPr lang="en-IE" sz="1200" b="1" dirty="0">
                <a:solidFill>
                  <a:schemeClr val="bg1"/>
                </a:solidFill>
                <a:latin typeface="Arial" panose="020B0604020202020204" pitchFamily="34" charset="0"/>
                <a:cs typeface="Arial" panose="020B0604020202020204" pitchFamily="34" charset="0"/>
              </a:rPr>
              <a:t>involves</a:t>
            </a:r>
            <a:r>
              <a:rPr lang="en-IE" sz="1200" b="1" dirty="0" smtClean="0">
                <a:solidFill>
                  <a:schemeClr val="bg1"/>
                </a:solidFill>
                <a:latin typeface="Arial" panose="020B0604020202020204" pitchFamily="34" charset="0"/>
                <a:cs typeface="Arial" panose="020B0604020202020204" pitchFamily="34" charset="0"/>
              </a:rPr>
              <a:t>:</a:t>
            </a:r>
            <a:br>
              <a:rPr lang="en-IE" sz="1200" b="1" dirty="0" smtClean="0">
                <a:solidFill>
                  <a:schemeClr val="bg1"/>
                </a:solidFill>
                <a:latin typeface="Arial" panose="020B0604020202020204" pitchFamily="34" charset="0"/>
                <a:cs typeface="Arial" panose="020B0604020202020204" pitchFamily="34" charset="0"/>
              </a:rPr>
            </a:br>
            <a:r>
              <a:rPr lang="en-IE" sz="200" b="1" dirty="0">
                <a:solidFill>
                  <a:schemeClr val="bg1"/>
                </a:solidFill>
                <a:latin typeface="Arial" panose="020B0604020202020204" pitchFamily="34" charset="0"/>
                <a:cs typeface="Arial" panose="020B0604020202020204" pitchFamily="34" charset="0"/>
              </a:rPr>
              <a:t/>
            </a:r>
            <a:br>
              <a:rPr lang="en-IE" sz="200" b="1" dirty="0">
                <a:solidFill>
                  <a:schemeClr val="bg1"/>
                </a:solidFill>
                <a:latin typeface="Arial" panose="020B0604020202020204" pitchFamily="34" charset="0"/>
                <a:cs typeface="Arial" panose="020B0604020202020204" pitchFamily="34" charset="0"/>
              </a:rPr>
            </a:br>
            <a:r>
              <a:rPr lang="en-IE" sz="1200" dirty="0" smtClean="0">
                <a:solidFill>
                  <a:srgbClr val="FFFF00"/>
                </a:solidFill>
                <a:latin typeface="Arial" panose="020B0604020202020204" pitchFamily="34" charset="0"/>
                <a:cs typeface="Arial" panose="020B0604020202020204" pitchFamily="34" charset="0"/>
              </a:rPr>
              <a:t>🌟 </a:t>
            </a:r>
            <a:r>
              <a:rPr lang="en-IE" sz="1200" dirty="0" smtClean="0">
                <a:solidFill>
                  <a:schemeClr val="bg1"/>
                </a:solidFill>
                <a:latin typeface="Arial" panose="020B0604020202020204" pitchFamily="34" charset="0"/>
                <a:cs typeface="Arial" panose="020B0604020202020204" pitchFamily="34" charset="0"/>
              </a:rPr>
              <a:t>Team-based </a:t>
            </a:r>
            <a:r>
              <a:rPr lang="en-IE" sz="1200" dirty="0">
                <a:solidFill>
                  <a:schemeClr val="bg1"/>
                </a:solidFill>
                <a:latin typeface="Arial" panose="020B0604020202020204" pitchFamily="34" charset="0"/>
                <a:cs typeface="Arial" panose="020B0604020202020204" pitchFamily="34" charset="0"/>
              </a:rPr>
              <a:t>learning </a:t>
            </a:r>
            <a:r>
              <a:rPr lang="en-IE" sz="1200" dirty="0" smtClean="0">
                <a:solidFill>
                  <a:schemeClr val="bg1"/>
                </a:solidFill>
                <a:latin typeface="Arial" panose="020B0604020202020204" pitchFamily="34" charset="0"/>
                <a:cs typeface="Arial" panose="020B0604020202020204" pitchFamily="34" charset="0"/>
              </a:rPr>
              <a:t>sessions</a:t>
            </a:r>
            <a:r>
              <a:rPr lang="en-IE" sz="1200" dirty="0">
                <a:solidFill>
                  <a:schemeClr val="bg1"/>
                </a:solidFill>
                <a:latin typeface="Arial" panose="020B0604020202020204" pitchFamily="34" charset="0"/>
                <a:cs typeface="Arial" panose="020B0604020202020204" pitchFamily="34" charset="0"/>
              </a:rPr>
              <a:t/>
            </a:r>
            <a:br>
              <a:rPr lang="en-IE" sz="1200" dirty="0">
                <a:solidFill>
                  <a:schemeClr val="bg1"/>
                </a:solidFill>
                <a:latin typeface="Arial" panose="020B0604020202020204" pitchFamily="34" charset="0"/>
                <a:cs typeface="Arial" panose="020B0604020202020204" pitchFamily="34" charset="0"/>
              </a:rPr>
            </a:br>
            <a:r>
              <a:rPr lang="en-IE" sz="1200" dirty="0">
                <a:solidFill>
                  <a:srgbClr val="FFFF00"/>
                </a:solidFill>
                <a:latin typeface="Arial" panose="020B0604020202020204" pitchFamily="34" charset="0"/>
                <a:cs typeface="Arial" panose="020B0604020202020204" pitchFamily="34" charset="0"/>
              </a:rPr>
              <a:t>🌟 </a:t>
            </a:r>
            <a:r>
              <a:rPr lang="en-IE" sz="1200" dirty="0" smtClean="0">
                <a:solidFill>
                  <a:schemeClr val="bg1"/>
                </a:solidFill>
                <a:latin typeface="Arial" panose="020B0604020202020204" pitchFamily="34" charset="0"/>
                <a:cs typeface="Arial" panose="020B0604020202020204" pitchFamily="34" charset="0"/>
              </a:rPr>
              <a:t>Identifying </a:t>
            </a:r>
            <a:r>
              <a:rPr lang="en-IE" sz="1200" dirty="0">
                <a:solidFill>
                  <a:schemeClr val="bg1"/>
                </a:solidFill>
                <a:latin typeface="Arial" panose="020B0604020202020204" pitchFamily="34" charset="0"/>
                <a:cs typeface="Arial" panose="020B0604020202020204" pitchFamily="34" charset="0"/>
              </a:rPr>
              <a:t>and testing changes for </a:t>
            </a:r>
            <a:r>
              <a:rPr lang="en-IE" sz="1200" dirty="0" smtClean="0">
                <a:solidFill>
                  <a:schemeClr val="bg1"/>
                </a:solidFill>
                <a:latin typeface="Arial" panose="020B0604020202020204" pitchFamily="34" charset="0"/>
                <a:cs typeface="Arial" panose="020B0604020202020204" pitchFamily="34" charset="0"/>
              </a:rPr>
              <a:t>improvement</a:t>
            </a:r>
            <a:r>
              <a:rPr lang="en-IE" sz="1200" dirty="0">
                <a:solidFill>
                  <a:schemeClr val="bg1"/>
                </a:solidFill>
                <a:latin typeface="Arial" panose="020B0604020202020204" pitchFamily="34" charset="0"/>
                <a:cs typeface="Arial" panose="020B0604020202020204" pitchFamily="34" charset="0"/>
              </a:rPr>
              <a:t/>
            </a:r>
            <a:br>
              <a:rPr lang="en-IE" sz="1200" dirty="0">
                <a:solidFill>
                  <a:schemeClr val="bg1"/>
                </a:solidFill>
                <a:latin typeface="Arial" panose="020B0604020202020204" pitchFamily="34" charset="0"/>
                <a:cs typeface="Arial" panose="020B0604020202020204" pitchFamily="34" charset="0"/>
              </a:rPr>
            </a:br>
            <a:r>
              <a:rPr lang="en-IE" sz="1200" dirty="0">
                <a:solidFill>
                  <a:srgbClr val="FFFF00"/>
                </a:solidFill>
                <a:latin typeface="Arial" panose="020B0604020202020204" pitchFamily="34" charset="0"/>
                <a:cs typeface="Arial" panose="020B0604020202020204" pitchFamily="34" charset="0"/>
              </a:rPr>
              <a:t>🌟 </a:t>
            </a:r>
            <a:r>
              <a:rPr lang="en-IE" sz="1200" dirty="0" smtClean="0">
                <a:solidFill>
                  <a:schemeClr val="bg1"/>
                </a:solidFill>
                <a:latin typeface="Arial" panose="020B0604020202020204" pitchFamily="34" charset="0"/>
                <a:cs typeface="Arial" panose="020B0604020202020204" pitchFamily="34" charset="0"/>
              </a:rPr>
              <a:t>Continuous </a:t>
            </a:r>
            <a:r>
              <a:rPr lang="en-IE" sz="1200" dirty="0">
                <a:solidFill>
                  <a:schemeClr val="bg1"/>
                </a:solidFill>
                <a:latin typeface="Arial" panose="020B0604020202020204" pitchFamily="34" charset="0"/>
                <a:cs typeface="Arial" panose="020B0604020202020204" pitchFamily="34" charset="0"/>
              </a:rPr>
              <a:t>sharing of ideas, learning, and best </a:t>
            </a:r>
            <a:r>
              <a:rPr lang="en-IE" sz="1200" dirty="0" smtClean="0">
                <a:solidFill>
                  <a:schemeClr val="bg1"/>
                </a:solidFill>
                <a:latin typeface="Arial" panose="020B0604020202020204" pitchFamily="34" charset="0"/>
                <a:cs typeface="Arial" panose="020B0604020202020204" pitchFamily="34" charset="0"/>
              </a:rPr>
              <a:t>practice</a:t>
            </a:r>
            <a:r>
              <a:rPr lang="en-IE" sz="1200" dirty="0">
                <a:solidFill>
                  <a:schemeClr val="bg1"/>
                </a:solidFill>
                <a:latin typeface="Arial" panose="020B0604020202020204" pitchFamily="34" charset="0"/>
                <a:cs typeface="Arial" panose="020B0604020202020204" pitchFamily="34" charset="0"/>
              </a:rPr>
              <a:t/>
            </a:r>
            <a:br>
              <a:rPr lang="en-IE" sz="1200" dirty="0">
                <a:solidFill>
                  <a:schemeClr val="bg1"/>
                </a:solidFill>
                <a:latin typeface="Arial" panose="020B0604020202020204" pitchFamily="34" charset="0"/>
                <a:cs typeface="Arial" panose="020B0604020202020204" pitchFamily="34" charset="0"/>
              </a:rPr>
            </a:br>
            <a:r>
              <a:rPr lang="en-IE" sz="1200" dirty="0">
                <a:solidFill>
                  <a:srgbClr val="FFFF00"/>
                </a:solidFill>
                <a:latin typeface="Arial" panose="020B0604020202020204" pitchFamily="34" charset="0"/>
                <a:cs typeface="Arial" panose="020B0604020202020204" pitchFamily="34" charset="0"/>
              </a:rPr>
              <a:t>🌟 </a:t>
            </a:r>
            <a:r>
              <a:rPr lang="en-IE" sz="1200" dirty="0" smtClean="0">
                <a:solidFill>
                  <a:schemeClr val="bg1"/>
                </a:solidFill>
                <a:latin typeface="Arial" panose="020B0604020202020204" pitchFamily="34" charset="0"/>
                <a:cs typeface="Arial" panose="020B0604020202020204" pitchFamily="34" charset="0"/>
              </a:rPr>
              <a:t>Identification </a:t>
            </a:r>
            <a:r>
              <a:rPr lang="en-IE" sz="1200" dirty="0">
                <a:solidFill>
                  <a:schemeClr val="bg1"/>
                </a:solidFill>
                <a:latin typeface="Arial" panose="020B0604020202020204" pitchFamily="34" charset="0"/>
                <a:cs typeface="Arial" panose="020B0604020202020204" pitchFamily="34" charset="0"/>
              </a:rPr>
              <a:t>of an important quality or safety </a:t>
            </a:r>
            <a:r>
              <a:rPr lang="en-IE" sz="1200" dirty="0" smtClean="0">
                <a:solidFill>
                  <a:schemeClr val="bg1"/>
                </a:solidFill>
                <a:latin typeface="Arial" panose="020B0604020202020204" pitchFamily="34" charset="0"/>
                <a:cs typeface="Arial" panose="020B0604020202020204" pitchFamily="34" charset="0"/>
              </a:rPr>
              <a:t>goal</a:t>
            </a:r>
            <a:br>
              <a:rPr lang="en-IE" sz="1200" dirty="0" smtClean="0">
                <a:solidFill>
                  <a:schemeClr val="bg1"/>
                </a:solidFill>
                <a:latin typeface="Arial" panose="020B0604020202020204" pitchFamily="34" charset="0"/>
                <a:cs typeface="Arial" panose="020B0604020202020204" pitchFamily="34" charset="0"/>
              </a:rPr>
            </a:br>
            <a:r>
              <a:rPr lang="en-IE" sz="1200" dirty="0" smtClean="0">
                <a:solidFill>
                  <a:schemeClr val="bg1"/>
                </a:solidFill>
                <a:latin typeface="Arial" panose="020B0604020202020204" pitchFamily="34" charset="0"/>
                <a:cs typeface="Arial" panose="020B0604020202020204" pitchFamily="34" charset="0"/>
              </a:rPr>
              <a:t/>
            </a:r>
            <a:br>
              <a:rPr lang="en-IE" sz="1200" dirty="0" smtClean="0">
                <a:solidFill>
                  <a:schemeClr val="bg1"/>
                </a:solidFill>
                <a:latin typeface="Arial" panose="020B0604020202020204" pitchFamily="34" charset="0"/>
                <a:cs typeface="Arial" panose="020B0604020202020204" pitchFamily="34" charset="0"/>
              </a:rPr>
            </a:br>
            <a:r>
              <a:rPr lang="en-IE" sz="1200" dirty="0">
                <a:solidFill>
                  <a:schemeClr val="bg1"/>
                </a:solidFill>
                <a:latin typeface="Arial" panose="020B0604020202020204" pitchFamily="34" charset="0"/>
                <a:cs typeface="Arial" panose="020B0604020202020204" pitchFamily="34" charset="0"/>
              </a:rPr>
              <a:t/>
            </a:r>
            <a:br>
              <a:rPr lang="en-IE" sz="1200" dirty="0">
                <a:solidFill>
                  <a:schemeClr val="bg1"/>
                </a:solidFill>
                <a:latin typeface="Arial" panose="020B0604020202020204" pitchFamily="34" charset="0"/>
                <a:cs typeface="Arial" panose="020B0604020202020204" pitchFamily="34" charset="0"/>
              </a:rPr>
            </a:br>
            <a:r>
              <a:rPr lang="en-IE" sz="1200" dirty="0" smtClean="0">
                <a:solidFill>
                  <a:schemeClr val="bg1"/>
                </a:solidFill>
                <a:latin typeface="Arial" panose="020B0604020202020204" pitchFamily="34" charset="0"/>
                <a:cs typeface="Arial" panose="020B0604020202020204" pitchFamily="34" charset="0"/>
              </a:rPr>
              <a:t/>
            </a:r>
            <a:br>
              <a:rPr lang="en-IE" sz="1200" dirty="0" smtClean="0">
                <a:solidFill>
                  <a:schemeClr val="bg1"/>
                </a:solidFill>
                <a:latin typeface="Arial" panose="020B0604020202020204" pitchFamily="34" charset="0"/>
                <a:cs typeface="Arial" panose="020B0604020202020204" pitchFamily="34" charset="0"/>
              </a:rPr>
            </a:br>
            <a:r>
              <a:rPr lang="en-IE" sz="1200" b="1" dirty="0">
                <a:solidFill>
                  <a:schemeClr val="bg1"/>
                </a:solidFill>
                <a:latin typeface="Arial" panose="020B0604020202020204" pitchFamily="34" charset="0"/>
                <a:cs typeface="Arial" panose="020B0604020202020204" pitchFamily="34" charset="0"/>
              </a:rPr>
              <a:t/>
            </a:r>
            <a:br>
              <a:rPr lang="en-IE" sz="1200" b="1" dirty="0">
                <a:solidFill>
                  <a:schemeClr val="bg1"/>
                </a:solidFill>
                <a:latin typeface="Arial" panose="020B0604020202020204" pitchFamily="34" charset="0"/>
                <a:cs typeface="Arial" panose="020B0604020202020204" pitchFamily="34" charset="0"/>
              </a:rPr>
            </a:br>
            <a:r>
              <a:rPr lang="en-IE" sz="1200" b="1" dirty="0" smtClean="0">
                <a:solidFill>
                  <a:schemeClr val="bg1"/>
                </a:solidFill>
                <a:latin typeface="Arial" panose="020B0604020202020204" pitchFamily="34" charset="0"/>
                <a:cs typeface="Arial" panose="020B0604020202020204" pitchFamily="34" charset="0"/>
              </a:rPr>
              <a:t/>
            </a:r>
            <a:br>
              <a:rPr lang="en-IE" sz="1200" b="1" dirty="0" smtClean="0">
                <a:solidFill>
                  <a:schemeClr val="bg1"/>
                </a:solidFill>
                <a:latin typeface="Arial" panose="020B0604020202020204" pitchFamily="34" charset="0"/>
                <a:cs typeface="Arial" panose="020B0604020202020204" pitchFamily="34" charset="0"/>
              </a:rPr>
            </a:br>
            <a:r>
              <a:rPr lang="en-IE" sz="1200" b="1" dirty="0" smtClean="0">
                <a:solidFill>
                  <a:schemeClr val="bg1"/>
                </a:solidFill>
                <a:latin typeface="Arial" panose="020B0604020202020204" pitchFamily="34" charset="0"/>
                <a:cs typeface="Arial" panose="020B0604020202020204" pitchFamily="34" charset="0"/>
              </a:rPr>
              <a:t/>
            </a:r>
            <a:br>
              <a:rPr lang="en-IE" sz="1200" b="1" dirty="0" smtClean="0">
                <a:solidFill>
                  <a:schemeClr val="bg1"/>
                </a:solidFill>
                <a:latin typeface="Arial" panose="020B0604020202020204" pitchFamily="34" charset="0"/>
                <a:cs typeface="Arial" panose="020B0604020202020204" pitchFamily="34" charset="0"/>
              </a:rPr>
            </a:br>
            <a:r>
              <a:rPr lang="en-IE" sz="1200" dirty="0">
                <a:solidFill>
                  <a:schemeClr val="bg1"/>
                </a:solidFill>
                <a:latin typeface="Arial" panose="020B0604020202020204" pitchFamily="34" charset="0"/>
                <a:cs typeface="Arial" panose="020B0604020202020204" pitchFamily="34" charset="0"/>
              </a:rPr>
              <a:t/>
            </a:r>
            <a:br>
              <a:rPr lang="en-IE" sz="1200" dirty="0">
                <a:solidFill>
                  <a:schemeClr val="bg1"/>
                </a:solidFill>
                <a:latin typeface="Arial" panose="020B0604020202020204" pitchFamily="34" charset="0"/>
                <a:cs typeface="Arial" panose="020B0604020202020204" pitchFamily="34" charset="0"/>
              </a:rPr>
            </a:br>
            <a:r>
              <a:rPr lang="en-IE" sz="1200" dirty="0" smtClean="0">
                <a:solidFill>
                  <a:schemeClr val="bg1"/>
                </a:solidFill>
                <a:latin typeface="Arial" panose="020B0604020202020204" pitchFamily="34" charset="0"/>
                <a:cs typeface="Arial" panose="020B0604020202020204" pitchFamily="34" charset="0"/>
              </a:rPr>
              <a:t/>
            </a:r>
            <a:br>
              <a:rPr lang="en-IE" sz="1200" dirty="0" smtClean="0">
                <a:solidFill>
                  <a:schemeClr val="bg1"/>
                </a:solidFill>
                <a:latin typeface="Arial" panose="020B0604020202020204" pitchFamily="34" charset="0"/>
                <a:cs typeface="Arial" panose="020B0604020202020204" pitchFamily="34" charset="0"/>
              </a:rPr>
            </a:br>
            <a:r>
              <a:rPr lang="en-IE" sz="1200" dirty="0">
                <a:solidFill>
                  <a:schemeClr val="bg1"/>
                </a:solidFill>
                <a:latin typeface="Arial" panose="020B0604020202020204" pitchFamily="34" charset="0"/>
                <a:cs typeface="Arial" panose="020B0604020202020204" pitchFamily="34" charset="0"/>
              </a:rPr>
              <a:t/>
            </a:r>
            <a:br>
              <a:rPr lang="en-IE" sz="1200" dirty="0">
                <a:solidFill>
                  <a:schemeClr val="bg1"/>
                </a:solidFill>
                <a:latin typeface="Arial" panose="020B0604020202020204" pitchFamily="34" charset="0"/>
                <a:cs typeface="Arial" panose="020B0604020202020204" pitchFamily="34" charset="0"/>
              </a:rPr>
            </a:br>
            <a:endParaRPr lang="en-IE" sz="1200" b="1" dirty="0">
              <a:solidFill>
                <a:schemeClr val="bg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2750820" y="5394959"/>
            <a:ext cx="3893302" cy="3738615"/>
          </a:xfrm>
          <a:ln>
            <a:solidFill>
              <a:schemeClr val="bg1"/>
            </a:solidFill>
          </a:ln>
        </p:spPr>
        <p:txBody>
          <a:bodyPr>
            <a:noAutofit/>
          </a:bodyPr>
          <a:lstStyle/>
          <a:p>
            <a:pPr marL="0" indent="0">
              <a:buNone/>
            </a:pPr>
            <a:r>
              <a:rPr lang="en-IE" sz="1000" b="1" dirty="0" smtClean="0">
                <a:solidFill>
                  <a:schemeClr val="bg1"/>
                </a:solidFill>
                <a:latin typeface="Arial" panose="020B0604020202020204" pitchFamily="34" charset="0"/>
                <a:cs typeface="Arial" panose="020B0604020202020204" pitchFamily="34" charset="0"/>
              </a:rPr>
              <a:t>Key </a:t>
            </a:r>
            <a:r>
              <a:rPr lang="en-IE" sz="1000" b="1" dirty="0">
                <a:solidFill>
                  <a:schemeClr val="bg1"/>
                </a:solidFill>
                <a:latin typeface="Arial" panose="020B0604020202020204" pitchFamily="34" charset="0"/>
                <a:cs typeface="Arial" panose="020B0604020202020204" pitchFamily="34" charset="0"/>
              </a:rPr>
              <a:t>Roles within the Collaborative </a:t>
            </a:r>
            <a:endParaRPr lang="en-IE" sz="1000" dirty="0">
              <a:solidFill>
                <a:schemeClr val="bg1"/>
              </a:solidFill>
              <a:latin typeface="Arial" panose="020B0604020202020204" pitchFamily="34" charset="0"/>
              <a:cs typeface="Arial" panose="020B0604020202020204" pitchFamily="34" charset="0"/>
            </a:endParaRPr>
          </a:p>
          <a:p>
            <a:pPr marL="92075" indent="-92075" algn="just"/>
            <a:r>
              <a:rPr lang="en-IE" sz="1000" b="1" dirty="0" smtClean="0">
                <a:solidFill>
                  <a:schemeClr val="bg1"/>
                </a:solidFill>
                <a:latin typeface="Arial" panose="020B0604020202020204" pitchFamily="34" charset="0"/>
                <a:cs typeface="Arial" panose="020B0604020202020204" pitchFamily="34" charset="0"/>
              </a:rPr>
              <a:t>Collaborative Lead</a:t>
            </a:r>
            <a:r>
              <a:rPr lang="en-IE" sz="1000" dirty="0" smtClean="0">
                <a:solidFill>
                  <a:schemeClr val="bg1"/>
                </a:solidFill>
                <a:latin typeface="Arial" panose="020B0604020202020204" pitchFamily="34" charset="0"/>
                <a:cs typeface="Arial" panose="020B0604020202020204" pitchFamily="34" charset="0"/>
              </a:rPr>
              <a:t>: </a:t>
            </a:r>
            <a:r>
              <a:rPr lang="en-IE" sz="900" dirty="0" smtClean="0">
                <a:solidFill>
                  <a:schemeClr val="bg1"/>
                </a:solidFill>
                <a:latin typeface="Arial" panose="020B0604020202020204" pitchFamily="34" charset="0"/>
                <a:cs typeface="Arial" panose="020B0604020202020204" pitchFamily="34" charset="0"/>
              </a:rPr>
              <a:t>The Collaborative Lead assumes overall responsibility for the Collaborative design, coordination, delivery and evaluation across the organisation, supported by a Collaborative Advisory Group. </a:t>
            </a:r>
          </a:p>
          <a:p>
            <a:pPr marL="92075" indent="-92075" algn="just"/>
            <a:r>
              <a:rPr lang="en-IE" sz="1000" b="1" dirty="0" smtClean="0">
                <a:solidFill>
                  <a:schemeClr val="bg1"/>
                </a:solidFill>
                <a:latin typeface="Arial" panose="020B0604020202020204" pitchFamily="34" charset="0"/>
                <a:cs typeface="Arial" panose="020B0604020202020204" pitchFamily="34" charset="0"/>
              </a:rPr>
              <a:t>Clinical </a:t>
            </a:r>
            <a:r>
              <a:rPr lang="en-IE" sz="1000" b="1" dirty="0">
                <a:solidFill>
                  <a:schemeClr val="bg1"/>
                </a:solidFill>
                <a:latin typeface="Arial" panose="020B0604020202020204" pitchFamily="34" charset="0"/>
                <a:cs typeface="Arial" panose="020B0604020202020204" pitchFamily="34" charset="0"/>
              </a:rPr>
              <a:t>Champion</a:t>
            </a:r>
            <a:r>
              <a:rPr lang="en-IE" sz="1000" dirty="0">
                <a:solidFill>
                  <a:schemeClr val="bg1"/>
                </a:solidFill>
                <a:latin typeface="Arial" panose="020B0604020202020204" pitchFamily="34" charset="0"/>
                <a:cs typeface="Arial" panose="020B0604020202020204" pitchFamily="34" charset="0"/>
              </a:rPr>
              <a:t>: </a:t>
            </a:r>
            <a:r>
              <a:rPr lang="en-IE" sz="900" dirty="0">
                <a:solidFill>
                  <a:schemeClr val="bg1"/>
                </a:solidFill>
                <a:latin typeface="Arial" panose="020B0604020202020204" pitchFamily="34" charset="0"/>
                <a:cs typeface="Arial" panose="020B0604020202020204" pitchFamily="34" charset="0"/>
              </a:rPr>
              <a:t>M</a:t>
            </a:r>
            <a:r>
              <a:rPr lang="en-IE" sz="900" dirty="0" smtClean="0">
                <a:solidFill>
                  <a:schemeClr val="bg1"/>
                </a:solidFill>
                <a:latin typeface="Arial" panose="020B0604020202020204" pitchFamily="34" charset="0"/>
                <a:cs typeface="Arial" panose="020B0604020202020204" pitchFamily="34" charset="0"/>
              </a:rPr>
              <a:t>ost </a:t>
            </a:r>
            <a:r>
              <a:rPr lang="en-IE" sz="900" dirty="0">
                <a:solidFill>
                  <a:schemeClr val="bg1"/>
                </a:solidFill>
                <a:latin typeface="Arial" panose="020B0604020202020204" pitchFamily="34" charset="0"/>
                <a:cs typeface="Arial" panose="020B0604020202020204" pitchFamily="34" charset="0"/>
              </a:rPr>
              <a:t>often a front-line clinician responsible for guiding the design and delivery of the Collaborative from a clinical perspective. </a:t>
            </a:r>
            <a:endParaRPr lang="en-IE" sz="900" dirty="0" smtClean="0">
              <a:solidFill>
                <a:schemeClr val="bg1"/>
              </a:solidFill>
              <a:latin typeface="Arial" panose="020B0604020202020204" pitchFamily="34" charset="0"/>
              <a:cs typeface="Arial" panose="020B0604020202020204" pitchFamily="34" charset="0"/>
            </a:endParaRPr>
          </a:p>
          <a:p>
            <a:pPr marL="92075" indent="-92075" algn="just"/>
            <a:r>
              <a:rPr lang="en-IE" sz="1000" b="1" dirty="0" smtClean="0">
                <a:solidFill>
                  <a:schemeClr val="bg1"/>
                </a:solidFill>
                <a:latin typeface="Arial" panose="020B0604020202020204" pitchFamily="34" charset="0"/>
                <a:cs typeface="Arial" panose="020B0604020202020204" pitchFamily="34" charset="0"/>
              </a:rPr>
              <a:t>Collaborative Advisory Group</a:t>
            </a:r>
            <a:r>
              <a:rPr lang="en-IE" sz="1000" dirty="0" smtClean="0">
                <a:solidFill>
                  <a:schemeClr val="bg1"/>
                </a:solidFill>
                <a:latin typeface="Arial" panose="020B0604020202020204" pitchFamily="34" charset="0"/>
                <a:cs typeface="Arial" panose="020B0604020202020204" pitchFamily="34" charset="0"/>
              </a:rPr>
              <a:t>: </a:t>
            </a:r>
            <a:r>
              <a:rPr lang="en-IE" sz="900" dirty="0" smtClean="0">
                <a:solidFill>
                  <a:schemeClr val="bg1"/>
                </a:solidFill>
                <a:latin typeface="Arial" panose="020B0604020202020204" pitchFamily="34" charset="0"/>
                <a:cs typeface="Arial" panose="020B0604020202020204" pitchFamily="34" charset="0"/>
              </a:rPr>
              <a:t>Members provide specific </a:t>
            </a:r>
            <a:r>
              <a:rPr lang="en-IE" sz="900" dirty="0">
                <a:solidFill>
                  <a:schemeClr val="bg1"/>
                </a:solidFill>
                <a:latin typeface="Arial" panose="020B0604020202020204" pitchFamily="34" charset="0"/>
                <a:cs typeface="Arial" panose="020B0604020202020204" pitchFamily="34" charset="0"/>
              </a:rPr>
              <a:t>clinical expertise and </a:t>
            </a:r>
            <a:r>
              <a:rPr lang="en-IE" sz="900" dirty="0" smtClean="0">
                <a:solidFill>
                  <a:schemeClr val="bg1"/>
                </a:solidFill>
                <a:latin typeface="Arial" panose="020B0604020202020204" pitchFamily="34" charset="0"/>
                <a:cs typeface="Arial" panose="020B0604020202020204" pitchFamily="34" charset="0"/>
              </a:rPr>
              <a:t>QI technical </a:t>
            </a:r>
            <a:r>
              <a:rPr lang="en-IE" sz="900" dirty="0">
                <a:solidFill>
                  <a:schemeClr val="bg1"/>
                </a:solidFill>
                <a:latin typeface="Arial" panose="020B0604020202020204" pitchFamily="34" charset="0"/>
                <a:cs typeface="Arial" panose="020B0604020202020204" pitchFamily="34" charset="0"/>
              </a:rPr>
              <a:t>knowledge and skill sets to support the planning, development and delivery of the </a:t>
            </a:r>
            <a:r>
              <a:rPr lang="en-IE" sz="900" dirty="0" smtClean="0">
                <a:solidFill>
                  <a:schemeClr val="bg1"/>
                </a:solidFill>
                <a:latin typeface="Arial" panose="020B0604020202020204" pitchFamily="34" charset="0"/>
                <a:cs typeface="Arial" panose="020B0604020202020204" pitchFamily="34" charset="0"/>
              </a:rPr>
              <a:t>Collaborative. </a:t>
            </a:r>
            <a:endParaRPr lang="en-IE" sz="900" dirty="0">
              <a:solidFill>
                <a:schemeClr val="bg1"/>
              </a:solidFill>
              <a:latin typeface="Arial" panose="020B0604020202020204" pitchFamily="34" charset="0"/>
              <a:cs typeface="Arial" panose="020B0604020202020204" pitchFamily="34" charset="0"/>
            </a:endParaRPr>
          </a:p>
          <a:p>
            <a:pPr marL="92075" indent="-92075" algn="just"/>
            <a:r>
              <a:rPr lang="en-IE" sz="1000" b="1" dirty="0" smtClean="0">
                <a:solidFill>
                  <a:schemeClr val="bg1"/>
                </a:solidFill>
                <a:latin typeface="Arial" panose="020B0604020202020204" pitchFamily="34" charset="0"/>
                <a:cs typeface="Arial" panose="020B0604020202020204" pitchFamily="34" charset="0"/>
              </a:rPr>
              <a:t>Site </a:t>
            </a:r>
            <a:r>
              <a:rPr lang="en-IE" sz="1000" b="1" dirty="0">
                <a:solidFill>
                  <a:schemeClr val="bg1"/>
                </a:solidFill>
                <a:latin typeface="Arial" panose="020B0604020202020204" pitchFamily="34" charset="0"/>
                <a:cs typeface="Arial" panose="020B0604020202020204" pitchFamily="34" charset="0"/>
              </a:rPr>
              <a:t>Leads</a:t>
            </a:r>
            <a:r>
              <a:rPr lang="en-IE" sz="1000" dirty="0">
                <a:solidFill>
                  <a:schemeClr val="bg1"/>
                </a:solidFill>
                <a:latin typeface="Arial" panose="020B0604020202020204" pitchFamily="34" charset="0"/>
                <a:cs typeface="Arial" panose="020B0604020202020204" pitchFamily="34" charset="0"/>
              </a:rPr>
              <a:t>: </a:t>
            </a:r>
            <a:r>
              <a:rPr lang="en-IE" sz="900" dirty="0">
                <a:solidFill>
                  <a:schemeClr val="bg1"/>
                </a:solidFill>
                <a:latin typeface="Arial" panose="020B0604020202020204" pitchFamily="34" charset="0"/>
                <a:cs typeface="Arial" panose="020B0604020202020204" pitchFamily="34" charset="0"/>
              </a:rPr>
              <a:t>Each participating </a:t>
            </a:r>
            <a:r>
              <a:rPr lang="en-IE" sz="900" dirty="0" smtClean="0">
                <a:solidFill>
                  <a:schemeClr val="bg1"/>
                </a:solidFill>
                <a:latin typeface="Arial" panose="020B0604020202020204" pitchFamily="34" charset="0"/>
                <a:cs typeface="Arial" panose="020B0604020202020204" pitchFamily="34" charset="0"/>
              </a:rPr>
              <a:t>service designates </a:t>
            </a:r>
            <a:r>
              <a:rPr lang="en-IE" sz="900" dirty="0">
                <a:solidFill>
                  <a:schemeClr val="bg1"/>
                </a:solidFill>
                <a:latin typeface="Arial" panose="020B0604020202020204" pitchFamily="34" charset="0"/>
                <a:cs typeface="Arial" panose="020B0604020202020204" pitchFamily="34" charset="0"/>
              </a:rPr>
              <a:t>a Site </a:t>
            </a:r>
            <a:r>
              <a:rPr lang="en-IE" sz="900" dirty="0" smtClean="0">
                <a:solidFill>
                  <a:schemeClr val="bg1"/>
                </a:solidFill>
                <a:latin typeface="Arial" panose="020B0604020202020204" pitchFamily="34" charset="0"/>
                <a:cs typeface="Arial" panose="020B0604020202020204" pitchFamily="34" charset="0"/>
              </a:rPr>
              <a:t>Lead. The Site Lead may be a local Quality and Patient Safety leader or a senior clinician with experience in QI. The </a:t>
            </a:r>
            <a:r>
              <a:rPr lang="en-IE" sz="900" dirty="0">
                <a:solidFill>
                  <a:schemeClr val="bg1"/>
                </a:solidFill>
                <a:latin typeface="Arial" panose="020B0604020202020204" pitchFamily="34" charset="0"/>
                <a:cs typeface="Arial" panose="020B0604020202020204" pitchFamily="34" charset="0"/>
              </a:rPr>
              <a:t>Site Lead is crucial in facilitating and guiding improvement efforts locally. </a:t>
            </a:r>
          </a:p>
          <a:p>
            <a:pPr marL="92075" indent="-92075" algn="just"/>
            <a:r>
              <a:rPr lang="en-IE" sz="1000" b="1" dirty="0" smtClean="0">
                <a:solidFill>
                  <a:schemeClr val="bg1"/>
                </a:solidFill>
                <a:latin typeface="Arial" panose="020B0604020202020204" pitchFamily="34" charset="0"/>
                <a:cs typeface="Arial" panose="020B0604020202020204" pitchFamily="34" charset="0"/>
              </a:rPr>
              <a:t>Project Teams: </a:t>
            </a:r>
            <a:r>
              <a:rPr lang="en-IE" sz="900" dirty="0" smtClean="0">
                <a:solidFill>
                  <a:schemeClr val="bg1"/>
                </a:solidFill>
                <a:latin typeface="Arial" panose="020B0604020202020204" pitchFamily="34" charset="0"/>
                <a:cs typeface="Arial" panose="020B0604020202020204" pitchFamily="34" charset="0"/>
              </a:rPr>
              <a:t>Every Site </a:t>
            </a:r>
            <a:r>
              <a:rPr lang="en-IE" sz="900" dirty="0">
                <a:solidFill>
                  <a:schemeClr val="bg1"/>
                </a:solidFill>
                <a:latin typeface="Arial" panose="020B0604020202020204" pitchFamily="34" charset="0"/>
                <a:cs typeface="Arial" panose="020B0604020202020204" pitchFamily="34" charset="0"/>
              </a:rPr>
              <a:t>will have one or more </a:t>
            </a:r>
            <a:r>
              <a:rPr lang="en-IE" sz="900" dirty="0" smtClean="0">
                <a:solidFill>
                  <a:schemeClr val="bg1"/>
                </a:solidFill>
                <a:latin typeface="Arial" panose="020B0604020202020204" pitchFamily="34" charset="0"/>
                <a:cs typeface="Arial" panose="020B0604020202020204" pitchFamily="34" charset="0"/>
              </a:rPr>
              <a:t>Project </a:t>
            </a:r>
            <a:r>
              <a:rPr lang="en-IE" sz="900" dirty="0">
                <a:solidFill>
                  <a:schemeClr val="bg1"/>
                </a:solidFill>
                <a:latin typeface="Arial" panose="020B0604020202020204" pitchFamily="34" charset="0"/>
                <a:cs typeface="Arial" panose="020B0604020202020204" pitchFamily="34" charset="0"/>
              </a:rPr>
              <a:t>T</a:t>
            </a:r>
            <a:r>
              <a:rPr lang="en-IE" sz="900" dirty="0" smtClean="0">
                <a:solidFill>
                  <a:schemeClr val="bg1"/>
                </a:solidFill>
                <a:latin typeface="Arial" panose="020B0604020202020204" pitchFamily="34" charset="0"/>
                <a:cs typeface="Arial" panose="020B0604020202020204" pitchFamily="34" charset="0"/>
              </a:rPr>
              <a:t>eams</a:t>
            </a:r>
            <a:r>
              <a:rPr lang="en-IE" sz="900" dirty="0">
                <a:solidFill>
                  <a:schemeClr val="bg1"/>
                </a:solidFill>
                <a:latin typeface="Arial" panose="020B0604020202020204" pitchFamily="34" charset="0"/>
                <a:cs typeface="Arial" panose="020B0604020202020204" pitchFamily="34" charset="0"/>
              </a:rPr>
              <a:t>, each </a:t>
            </a:r>
            <a:r>
              <a:rPr lang="en-IE" sz="900" dirty="0" smtClean="0">
                <a:solidFill>
                  <a:schemeClr val="bg1"/>
                </a:solidFill>
                <a:latin typeface="Arial" panose="020B0604020202020204" pitchFamily="34" charset="0"/>
                <a:cs typeface="Arial" panose="020B0604020202020204" pitchFamily="34" charset="0"/>
              </a:rPr>
              <a:t>with a </a:t>
            </a:r>
            <a:r>
              <a:rPr lang="en-IE" sz="900" dirty="0">
                <a:solidFill>
                  <a:schemeClr val="bg1"/>
                </a:solidFill>
                <a:latin typeface="Arial" panose="020B0604020202020204" pitchFamily="34" charset="0"/>
                <a:cs typeface="Arial" panose="020B0604020202020204" pitchFamily="34" charset="0"/>
              </a:rPr>
              <a:t>Team Lead and </a:t>
            </a:r>
            <a:r>
              <a:rPr lang="en-IE" sz="900" dirty="0" smtClean="0">
                <a:solidFill>
                  <a:schemeClr val="bg1"/>
                </a:solidFill>
                <a:latin typeface="Arial" panose="020B0604020202020204" pitchFamily="34" charset="0"/>
                <a:cs typeface="Arial" panose="020B0604020202020204" pitchFamily="34" charset="0"/>
              </a:rPr>
              <a:t>3-8 Team </a:t>
            </a:r>
            <a:r>
              <a:rPr lang="en-IE" sz="900" dirty="0">
                <a:solidFill>
                  <a:schemeClr val="bg1"/>
                </a:solidFill>
                <a:latin typeface="Arial" panose="020B0604020202020204" pitchFamily="34" charset="0"/>
                <a:cs typeface="Arial" panose="020B0604020202020204" pitchFamily="34" charset="0"/>
              </a:rPr>
              <a:t>Members. The </a:t>
            </a:r>
            <a:r>
              <a:rPr lang="en-IE" sz="900" dirty="0" smtClean="0">
                <a:solidFill>
                  <a:schemeClr val="bg1"/>
                </a:solidFill>
                <a:latin typeface="Arial" panose="020B0604020202020204" pitchFamily="34" charset="0"/>
                <a:cs typeface="Arial" panose="020B0604020202020204" pitchFamily="34" charset="0"/>
              </a:rPr>
              <a:t>Team </a:t>
            </a:r>
            <a:r>
              <a:rPr lang="en-IE" sz="900" dirty="0">
                <a:solidFill>
                  <a:schemeClr val="bg1"/>
                </a:solidFill>
                <a:latin typeface="Arial" panose="020B0604020202020204" pitchFamily="34" charset="0"/>
                <a:cs typeface="Arial" panose="020B0604020202020204" pitchFamily="34" charset="0"/>
              </a:rPr>
              <a:t>Lead provides leadership and direction to the team, while the members actively contribute to the project's activities and work collaboratively towards achieving the improvement goals. </a:t>
            </a:r>
            <a:r>
              <a:rPr lang="en-IE" sz="900" dirty="0" smtClean="0">
                <a:solidFill>
                  <a:schemeClr val="bg1"/>
                </a:solidFill>
                <a:latin typeface="Arial" panose="020B0604020202020204" pitchFamily="34" charset="0"/>
                <a:cs typeface="Arial" panose="020B0604020202020204" pitchFamily="34" charset="0"/>
              </a:rPr>
              <a:t>Within </a:t>
            </a:r>
            <a:r>
              <a:rPr lang="en-IE" sz="900" dirty="0">
                <a:solidFill>
                  <a:schemeClr val="bg1"/>
                </a:solidFill>
                <a:latin typeface="Arial" panose="020B0604020202020204" pitchFamily="34" charset="0"/>
                <a:cs typeface="Arial" panose="020B0604020202020204" pitchFamily="34" charset="0"/>
              </a:rPr>
              <a:t>a Collaborative, it is customary for 2-3 members of the Project Team to participate in all Collaborative activities, whilst the other Team members continue the work of the project at </a:t>
            </a:r>
            <a:r>
              <a:rPr lang="en-IE" sz="900" dirty="0" smtClean="0">
                <a:solidFill>
                  <a:schemeClr val="bg1"/>
                </a:solidFill>
                <a:latin typeface="Arial" panose="020B0604020202020204" pitchFamily="34" charset="0"/>
                <a:cs typeface="Arial" panose="020B0604020202020204" pitchFamily="34" charset="0"/>
              </a:rPr>
              <a:t>base </a:t>
            </a:r>
            <a:r>
              <a:rPr lang="en-IE" sz="900" dirty="0">
                <a:solidFill>
                  <a:schemeClr val="bg1"/>
                </a:solidFill>
                <a:latin typeface="Arial" panose="020B0604020202020204" pitchFamily="34" charset="0"/>
                <a:cs typeface="Arial" panose="020B0604020202020204" pitchFamily="34" charset="0"/>
              </a:rPr>
              <a:t>and are guided by the learning of </a:t>
            </a:r>
            <a:r>
              <a:rPr lang="en-IE" sz="900" dirty="0" smtClean="0">
                <a:solidFill>
                  <a:schemeClr val="bg1"/>
                </a:solidFill>
                <a:latin typeface="Arial" panose="020B0604020202020204" pitchFamily="34" charset="0"/>
                <a:cs typeface="Arial" panose="020B0604020202020204" pitchFamily="34" charset="0"/>
              </a:rPr>
              <a:t>the </a:t>
            </a:r>
            <a:r>
              <a:rPr lang="en-IE" sz="900" dirty="0">
                <a:solidFill>
                  <a:schemeClr val="bg1"/>
                </a:solidFill>
                <a:latin typeface="Arial" panose="020B0604020202020204" pitchFamily="34" charset="0"/>
                <a:cs typeface="Arial" panose="020B0604020202020204" pitchFamily="34" charset="0"/>
              </a:rPr>
              <a:t>team members participating in the Collaborative. </a:t>
            </a:r>
          </a:p>
        </p:txBody>
      </p:sp>
      <p:sp>
        <p:nvSpPr>
          <p:cNvPr id="5" name="Content Placeholder 4"/>
          <p:cNvSpPr>
            <a:spLocks noGrp="1"/>
          </p:cNvSpPr>
          <p:nvPr>
            <p:ph sz="half" idx="2"/>
          </p:nvPr>
        </p:nvSpPr>
        <p:spPr>
          <a:xfrm>
            <a:off x="152399" y="7589520"/>
            <a:ext cx="2506981" cy="1544054"/>
          </a:xfrm>
          <a:prstGeom prst="bevel">
            <a:avLst/>
          </a:prstGeom>
          <a:gradFill>
            <a:gsLst>
              <a:gs pos="0">
                <a:srgbClr val="FFC000"/>
              </a:gs>
              <a:gs pos="100000">
                <a:schemeClr val="bg1"/>
              </a:gs>
            </a:gsLst>
            <a:lin ang="5400000" scaled="1"/>
          </a:gradFill>
          <a:ln>
            <a:solidFill>
              <a:schemeClr val="bg1"/>
            </a:solidFill>
          </a:ln>
        </p:spPr>
        <p:txBody>
          <a:bodyPr>
            <a:noAutofit/>
          </a:bodyPr>
          <a:lstStyle/>
          <a:p>
            <a:pPr marL="0" indent="0" algn="ctr">
              <a:lnSpc>
                <a:spcPct val="100000"/>
              </a:lnSpc>
              <a:spcBef>
                <a:spcPts val="0"/>
              </a:spcBef>
              <a:spcAft>
                <a:spcPts val="300"/>
              </a:spcAft>
              <a:buNone/>
            </a:pPr>
            <a:r>
              <a:rPr lang="en-IE" sz="700" b="1" dirty="0">
                <a:latin typeface="Arial" panose="020B0604020202020204" pitchFamily="34" charset="0"/>
                <a:cs typeface="Arial" panose="020B0604020202020204" pitchFamily="34" charset="0"/>
              </a:rPr>
              <a:t>Holistic, sustained </a:t>
            </a:r>
            <a:r>
              <a:rPr lang="en-IE" sz="700" b="1" dirty="0" smtClean="0">
                <a:latin typeface="Arial" panose="020B0604020202020204" pitchFamily="34" charset="0"/>
                <a:cs typeface="Arial" panose="020B0604020202020204" pitchFamily="34" charset="0"/>
              </a:rPr>
              <a:t>benefits include:</a:t>
            </a:r>
            <a:endParaRPr lang="en-IE" sz="700" b="1" dirty="0">
              <a:latin typeface="Arial" panose="020B0604020202020204" pitchFamily="34" charset="0"/>
              <a:cs typeface="Arial" panose="020B0604020202020204" pitchFamily="34" charset="0"/>
            </a:endParaRPr>
          </a:p>
          <a:p>
            <a:pPr marL="0" indent="0">
              <a:lnSpc>
                <a:spcPct val="100000"/>
              </a:lnSpc>
              <a:spcBef>
                <a:spcPts val="0"/>
              </a:spcBef>
              <a:spcAft>
                <a:spcPts val="300"/>
              </a:spcAft>
              <a:buNone/>
            </a:pPr>
            <a:r>
              <a:rPr lang="en-IE" sz="700" dirty="0" smtClean="0">
                <a:latin typeface="Arial" panose="020B0604020202020204" pitchFamily="34" charset="0"/>
                <a:cs typeface="Arial" panose="020B0604020202020204" pitchFamily="34" charset="0"/>
              </a:rPr>
              <a:t>🌟 QI methods enhance resource allocation and patient safety</a:t>
            </a:r>
          </a:p>
          <a:p>
            <a:pPr marL="0" indent="0">
              <a:lnSpc>
                <a:spcPct val="100000"/>
              </a:lnSpc>
              <a:spcBef>
                <a:spcPts val="0"/>
              </a:spcBef>
              <a:spcAft>
                <a:spcPts val="300"/>
              </a:spcAft>
              <a:buNone/>
            </a:pPr>
            <a:r>
              <a:rPr lang="en-IE" sz="700" dirty="0" smtClean="0">
                <a:latin typeface="Arial" panose="020B0604020202020204" pitchFamily="34" charset="0"/>
                <a:cs typeface="Arial" panose="020B0604020202020204" pitchFamily="34" charset="0"/>
              </a:rPr>
              <a:t>🌟 Eliminate inefficiencies, boost technology adoption and staff satisfaction</a:t>
            </a:r>
          </a:p>
          <a:p>
            <a:pPr marL="0" indent="0">
              <a:lnSpc>
                <a:spcPct val="100000"/>
              </a:lnSpc>
              <a:spcBef>
                <a:spcPts val="0"/>
              </a:spcBef>
              <a:spcAft>
                <a:spcPts val="300"/>
              </a:spcAft>
              <a:buNone/>
            </a:pPr>
            <a:r>
              <a:rPr lang="en-IE" sz="700" dirty="0" smtClean="0">
                <a:latin typeface="Arial" panose="020B0604020202020204" pitchFamily="34" charset="0"/>
                <a:cs typeface="Arial" panose="020B0604020202020204" pitchFamily="34" charset="0"/>
              </a:rPr>
              <a:t>🌟 Forge </a:t>
            </a:r>
            <a:r>
              <a:rPr lang="en-IE" sz="700" dirty="0">
                <a:latin typeface="Arial" panose="020B0604020202020204" pitchFamily="34" charset="0"/>
                <a:cs typeface="Arial" panose="020B0604020202020204" pitchFamily="34" charset="0"/>
              </a:rPr>
              <a:t>collaborations, improve patient handovers, and scale </a:t>
            </a:r>
            <a:r>
              <a:rPr lang="en-IE" sz="700" dirty="0" smtClean="0">
                <a:latin typeface="Arial" panose="020B0604020202020204" pitchFamily="34" charset="0"/>
                <a:cs typeface="Arial" panose="020B0604020202020204" pitchFamily="34" charset="0"/>
              </a:rPr>
              <a:t>innovations</a:t>
            </a:r>
            <a:endParaRPr lang="en-IE" sz="700" dirty="0">
              <a:latin typeface="Arial" panose="020B0604020202020204" pitchFamily="34" charset="0"/>
              <a:cs typeface="Arial" panose="020B0604020202020204" pitchFamily="34" charset="0"/>
            </a:endParaRPr>
          </a:p>
          <a:p>
            <a:pPr marL="0" indent="0">
              <a:lnSpc>
                <a:spcPct val="100000"/>
              </a:lnSpc>
              <a:spcBef>
                <a:spcPts val="0"/>
              </a:spcBef>
              <a:spcAft>
                <a:spcPts val="300"/>
              </a:spcAft>
              <a:buNone/>
            </a:pPr>
            <a:r>
              <a:rPr lang="en-IE" sz="700" dirty="0" smtClean="0">
                <a:latin typeface="Arial" panose="020B0604020202020204" pitchFamily="34" charset="0"/>
                <a:cs typeface="Arial" panose="020B0604020202020204" pitchFamily="34" charset="0"/>
              </a:rPr>
              <a:t>🌟 Cultivate </a:t>
            </a:r>
            <a:r>
              <a:rPr lang="en-IE" sz="700" dirty="0">
                <a:latin typeface="Arial" panose="020B0604020202020204" pitchFamily="34" charset="0"/>
                <a:cs typeface="Arial" panose="020B0604020202020204" pitchFamily="34" charset="0"/>
              </a:rPr>
              <a:t>a positive workplace culture and develop vital professional </a:t>
            </a:r>
            <a:r>
              <a:rPr lang="en-IE" sz="700" dirty="0" smtClean="0">
                <a:latin typeface="Arial" panose="020B0604020202020204" pitchFamily="34" charset="0"/>
                <a:cs typeface="Arial" panose="020B0604020202020204" pitchFamily="34" charset="0"/>
              </a:rPr>
              <a:t>skills</a:t>
            </a:r>
            <a:endParaRPr lang="en-IE" sz="700" dirty="0"/>
          </a:p>
        </p:txBody>
      </p:sp>
      <p:graphicFrame>
        <p:nvGraphicFramePr>
          <p:cNvPr id="8" name="Diagram 7"/>
          <p:cNvGraphicFramePr/>
          <p:nvPr>
            <p:extLst>
              <p:ext uri="{D42A27DB-BD31-4B8C-83A1-F6EECF244321}">
                <p14:modId xmlns:p14="http://schemas.microsoft.com/office/powerpoint/2010/main" val="1416659457"/>
              </p:ext>
            </p:extLst>
          </p:nvPr>
        </p:nvGraphicFramePr>
        <p:xfrm>
          <a:off x="4344173" y="243840"/>
          <a:ext cx="2361427" cy="275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11714" y="2830568"/>
            <a:ext cx="6432409" cy="2479378"/>
          </a:xfrm>
          <a:prstGeom prst="rect">
            <a:avLst/>
          </a:prstGeom>
          <a:solidFill>
            <a:srgbClr val="D9FFFA">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bIns="90000" numCol="1" rtlCol="0" anchor="t" anchorCtr="0"/>
          <a:lstStyle/>
          <a:p>
            <a:pPr>
              <a:spcAft>
                <a:spcPts val="300"/>
              </a:spcAft>
            </a:pPr>
            <a:r>
              <a:rPr lang="en-IE" sz="1200" b="1" dirty="0">
                <a:solidFill>
                  <a:schemeClr val="bg1"/>
                </a:solidFill>
                <a:latin typeface="Arial" panose="020B0604020202020204" pitchFamily="34" charset="0"/>
                <a:cs typeface="Arial" panose="020B0604020202020204" pitchFamily="34" charset="0"/>
              </a:rPr>
              <a:t>Phases and </a:t>
            </a:r>
            <a:r>
              <a:rPr lang="en-IE" sz="1200" b="1" dirty="0" smtClean="0">
                <a:solidFill>
                  <a:schemeClr val="bg1"/>
                </a:solidFill>
                <a:latin typeface="Arial" panose="020B0604020202020204" pitchFamily="34" charset="0"/>
                <a:cs typeface="Arial" panose="020B0604020202020204" pitchFamily="34" charset="0"/>
              </a:rPr>
              <a:t>Timeline</a:t>
            </a:r>
          </a:p>
          <a:p>
            <a:pPr algn="just">
              <a:spcAft>
                <a:spcPts val="300"/>
              </a:spcAft>
            </a:pPr>
            <a:r>
              <a:rPr lang="en-IE" sz="1100" dirty="0" smtClean="0">
                <a:solidFill>
                  <a:schemeClr val="bg1"/>
                </a:solidFill>
                <a:latin typeface="Arial" panose="020B0604020202020204" pitchFamily="34" charset="0"/>
                <a:cs typeface="Arial" panose="020B0604020202020204" pitchFamily="34" charset="0"/>
              </a:rPr>
              <a:t>Collaboratives </a:t>
            </a:r>
            <a:r>
              <a:rPr lang="en-IE" sz="1100" dirty="0">
                <a:solidFill>
                  <a:schemeClr val="bg1"/>
                </a:solidFill>
                <a:latin typeface="Arial" panose="020B0604020202020204" pitchFamily="34" charset="0"/>
                <a:cs typeface="Arial" panose="020B0604020202020204" pitchFamily="34" charset="0"/>
              </a:rPr>
              <a:t>typically take </a:t>
            </a:r>
            <a:r>
              <a:rPr lang="en-IE" sz="1100" dirty="0" smtClean="0">
                <a:solidFill>
                  <a:schemeClr val="bg1"/>
                </a:solidFill>
                <a:latin typeface="Arial" panose="020B0604020202020204" pitchFamily="34" charset="0"/>
                <a:cs typeface="Arial" panose="020B0604020202020204" pitchFamily="34" charset="0"/>
              </a:rPr>
              <a:t>10-12 </a:t>
            </a:r>
            <a:r>
              <a:rPr lang="en-IE" sz="1100" dirty="0">
                <a:solidFill>
                  <a:schemeClr val="bg1"/>
                </a:solidFill>
                <a:latin typeface="Arial" panose="020B0604020202020204" pitchFamily="34" charset="0"/>
                <a:cs typeface="Arial" panose="020B0604020202020204" pitchFamily="34" charset="0"/>
              </a:rPr>
              <a:t>months to complete, following a </a:t>
            </a:r>
            <a:r>
              <a:rPr lang="en-IE" sz="1100" dirty="0" smtClean="0">
                <a:solidFill>
                  <a:schemeClr val="bg1"/>
                </a:solidFill>
                <a:latin typeface="Arial" panose="020B0604020202020204" pitchFamily="34" charset="0"/>
                <a:cs typeface="Arial" panose="020B0604020202020204" pitchFamily="34" charset="0"/>
              </a:rPr>
              <a:t>series </a:t>
            </a:r>
            <a:r>
              <a:rPr lang="en-IE" sz="1100" dirty="0">
                <a:solidFill>
                  <a:schemeClr val="bg1"/>
                </a:solidFill>
                <a:latin typeface="Arial" panose="020B0604020202020204" pitchFamily="34" charset="0"/>
                <a:cs typeface="Arial" panose="020B0604020202020204" pitchFamily="34" charset="0"/>
              </a:rPr>
              <a:t>of learning sessions, action periods, measurement and evaluation, and </a:t>
            </a:r>
            <a:r>
              <a:rPr lang="en-IE" sz="1100" dirty="0" smtClean="0">
                <a:solidFill>
                  <a:schemeClr val="bg1"/>
                </a:solidFill>
                <a:latin typeface="Arial" panose="020B0604020202020204" pitchFamily="34" charset="0"/>
                <a:cs typeface="Arial" panose="020B0604020202020204" pitchFamily="34" charset="0"/>
              </a:rPr>
              <a:t>summative reports. </a:t>
            </a:r>
            <a:r>
              <a:rPr lang="en-IE" sz="1100" dirty="0">
                <a:solidFill>
                  <a:schemeClr val="bg1"/>
                </a:solidFill>
                <a:latin typeface="Arial" panose="020B0604020202020204" pitchFamily="34" charset="0"/>
                <a:cs typeface="Arial" panose="020B0604020202020204" pitchFamily="34" charset="0"/>
              </a:rPr>
              <a:t>The figure below shows the </a:t>
            </a:r>
            <a:r>
              <a:rPr lang="en-IE" sz="1100" dirty="0" smtClean="0">
                <a:solidFill>
                  <a:schemeClr val="bg1"/>
                </a:solidFill>
                <a:latin typeface="Arial" panose="020B0604020202020204" pitchFamily="34" charset="0"/>
                <a:cs typeface="Arial" panose="020B0604020202020204" pitchFamily="34" charset="0"/>
              </a:rPr>
              <a:t>sample phases </a:t>
            </a:r>
            <a:r>
              <a:rPr lang="en-IE" sz="1100" dirty="0">
                <a:solidFill>
                  <a:schemeClr val="bg1"/>
                </a:solidFill>
                <a:latin typeface="Arial" panose="020B0604020202020204" pitchFamily="34" charset="0"/>
                <a:cs typeface="Arial" panose="020B0604020202020204" pitchFamily="34" charset="0"/>
              </a:rPr>
              <a:t>and </a:t>
            </a:r>
            <a:r>
              <a:rPr lang="en-IE" sz="1100" dirty="0" smtClean="0">
                <a:solidFill>
                  <a:schemeClr val="bg1"/>
                </a:solidFill>
                <a:latin typeface="Arial" panose="020B0604020202020204" pitchFamily="34" charset="0"/>
                <a:cs typeface="Arial" panose="020B0604020202020204" pitchFamily="34" charset="0"/>
              </a:rPr>
              <a:t>timeline </a:t>
            </a:r>
            <a:r>
              <a:rPr lang="en-IE" sz="1100" dirty="0">
                <a:solidFill>
                  <a:schemeClr val="bg1"/>
                </a:solidFill>
                <a:latin typeface="Arial" panose="020B0604020202020204" pitchFamily="34" charset="0"/>
                <a:cs typeface="Arial" panose="020B0604020202020204" pitchFamily="34" charset="0"/>
              </a:rPr>
              <a:t>for an Improvement Collaborative. Remember, these timelines are flexible and adaptable to your unique context. Your dedication and teamwork will steer the pace of your Collaborative's success.</a:t>
            </a:r>
            <a:endParaRPr lang="en-IE" sz="1100" dirty="0">
              <a:solidFill>
                <a:schemeClr val="bg1"/>
              </a:solidFill>
            </a:endParaRPr>
          </a:p>
        </p:txBody>
      </p:sp>
      <p:pic>
        <p:nvPicPr>
          <p:cNvPr id="10" name="Picture 9"/>
          <p:cNvPicPr>
            <a:picLocks noChangeAspect="1"/>
          </p:cNvPicPr>
          <p:nvPr/>
        </p:nvPicPr>
        <p:blipFill>
          <a:blip r:embed="rId8"/>
          <a:stretch>
            <a:fillRect/>
          </a:stretch>
        </p:blipFill>
        <p:spPr>
          <a:xfrm>
            <a:off x="1385936" y="4070257"/>
            <a:ext cx="4083963" cy="1170170"/>
          </a:xfrm>
          <a:prstGeom prst="rect">
            <a:avLst/>
          </a:prstGeom>
        </p:spPr>
      </p:pic>
      <p:sp>
        <p:nvSpPr>
          <p:cNvPr id="13" name="Rectangle 12">
            <a:extLst>
              <a:ext uri="{FF2B5EF4-FFF2-40B4-BE49-F238E27FC236}">
                <a16:creationId xmlns:a16="http://schemas.microsoft.com/office/drawing/2014/main" id="{48DB9E92-C9D9-AA44-BF53-23FF6D766957}"/>
              </a:ext>
            </a:extLst>
          </p:cNvPr>
          <p:cNvSpPr>
            <a:spLocks/>
          </p:cNvSpPr>
          <p:nvPr/>
        </p:nvSpPr>
        <p:spPr>
          <a:xfrm>
            <a:off x="150237" y="5394959"/>
            <a:ext cx="2509143" cy="2125042"/>
          </a:xfrm>
          <a:prstGeom prst="rect">
            <a:avLst/>
          </a:prstGeom>
          <a:blipFill>
            <a:blip r:embed="rId9"/>
            <a:srcRect/>
            <a:stretch>
              <a:fillRect t="-266" r="185" b="-9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19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TotalTime>
  <Words>823</Words>
  <Application>Microsoft Office PowerPoint</Application>
  <PresentationFormat>A4 Paper (210x297 mm)</PresentationFormat>
  <Paragraphs>42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How does a Collaborative Work?   Improvement Collaboratives use a structured approach to support individuals, teams, and systems all at the same time. The shared learning and mutual support that comes from participating in a Collaborative motivates professionals to do things differently, which in turn becomes an effective vehicle for change to improve patient outcomes, service use and costs. It involves:  🌟 Team-based learning sessions 🌟 Identifying and testing changes for improvement 🌟 Continuous sharing of ideas, learning, and best practice 🌟 Identification of an important quality or safety goal          </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Dwyer (Clinical Audit Facilitator);Roisin.Egenton@hse.ie</dc:creator>
  <cp:lastModifiedBy>Egenton, Roisin (Merlin Park Hospital, Galway)</cp:lastModifiedBy>
  <cp:revision>41</cp:revision>
  <dcterms:created xsi:type="dcterms:W3CDTF">2023-08-30T09:40:57Z</dcterms:created>
  <dcterms:modified xsi:type="dcterms:W3CDTF">2023-09-24T11:35:03Z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